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jnm0bna6sjL5ZwpUE3ohUWVvBR6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43"/>
  </p:normalViewPr>
  <p:slideViewPr>
    <p:cSldViewPr snapToGrid="0">
      <p:cViewPr varScale="1">
        <p:scale>
          <a:sx n="115" d="100"/>
          <a:sy n="115"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5" name="Google Shape;145;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2" name="Google Shape;15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07ba1ff3eb_0_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9" name="Google Shape;159;g307ba1ff3eb_0_5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307ba1ff3eb_0_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g307ba1ff3eb_0_3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07ba1ff3eb_0_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3" name="Google Shape;173;g307ba1ff3eb_0_5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07ba1ff3eb_0_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2" name="Google Shape;182;g307ba1ff3eb_0_7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07ba1ff3eb_0_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9" name="Google Shape;189;g307ba1ff3eb_0_6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6" name="Google Shape;196;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3" name="Google Shape;203;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07ba1ff3eb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9" name="Google Shape;89;g307ba1ff3eb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 name="Google Shape;9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07ba1ff3eb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3" name="Google Shape;103;g307ba1ff3eb_0_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07ba1ff3eb_0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g307ba1ff3eb_0_1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07ba1ff3eb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g307ba1ff3eb_0_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07ba1ff3eb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4" name="Google Shape;124;g307ba1ff3eb_0_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07ba1ff3eb_0_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1" name="Google Shape;131;g307ba1ff3eb_0_3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3"/>
          <p:cNvSpPr>
            <a:spLocks noGrp="1"/>
          </p:cNvSpPr>
          <p:nvPr>
            <p:ph type="pic" idx="2"/>
          </p:nvPr>
        </p:nvSpPr>
        <p:spPr>
          <a:xfrm>
            <a:off x="5183188" y="987425"/>
            <a:ext cx="6172200" cy="4873625"/>
          </a:xfrm>
          <a:prstGeom prst="rect">
            <a:avLst/>
          </a:prstGeom>
          <a:noFill/>
          <a:ln>
            <a:noFill/>
          </a:ln>
        </p:spPr>
      </p:sp>
      <p:sp>
        <p:nvSpPr>
          <p:cNvPr id="64" name="Google Shape;64;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sanafirenze.co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txBox="1"/>
          <p:nvPr/>
        </p:nvSpPr>
        <p:spPr>
          <a:xfrm>
            <a:off x="1524000" y="1339389"/>
            <a:ext cx="9144000" cy="2832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endParaRPr sz="3200" b="1" i="0" u="none" strike="noStrike" cap="none">
              <a:solidFill>
                <a:srgbClr val="0070C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600"/>
              <a:buFont typeface="Arial"/>
              <a:buNone/>
            </a:pPr>
            <a:r>
              <a:rPr lang="it-IT" sz="3600" b="1" i="0" u="none" strike="noStrike" cap="none">
                <a:solidFill>
                  <a:srgbClr val="3F3F3F"/>
                </a:solidFill>
                <a:latin typeface="Calibri"/>
                <a:ea typeface="Calibri"/>
                <a:cs typeface="Calibri"/>
                <a:sym typeface="Calibri"/>
              </a:rPr>
              <a:t>Lifeskills on habits and addictions </a:t>
            </a:r>
            <a:endParaRPr sz="36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it-IT"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r>
              <a:rPr lang="it-IT" sz="2800" b="0" i="1" u="none" strike="noStrike" cap="none">
                <a:solidFill>
                  <a:schemeClr val="dk1"/>
                </a:solidFill>
                <a:latin typeface="Calibri"/>
                <a:ea typeface="Calibri"/>
                <a:cs typeface="Calibri"/>
                <a:sym typeface="Calibri"/>
              </a:rPr>
              <a:t>with Sana Barada</a:t>
            </a:r>
            <a:endParaRPr sz="1400" b="0" i="1"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1"/>
          <p:cNvSpPr txBox="1"/>
          <p:nvPr/>
        </p:nvSpPr>
        <p:spPr>
          <a:xfrm>
            <a:off x="6319157" y="6381530"/>
            <a:ext cx="5395197"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5"/>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8" name="Google Shape;148;p5"/>
          <p:cNvSpPr txBox="1"/>
          <p:nvPr/>
        </p:nvSpPr>
        <p:spPr>
          <a:xfrm>
            <a:off x="1524000" y="637725"/>
            <a:ext cx="9144000" cy="6269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2800"/>
              <a:buFont typeface="Arial"/>
              <a:buNone/>
            </a:pPr>
            <a:r>
              <a:rPr lang="it-IT" sz="2800" b="1" i="0" u="none" strike="noStrike" cap="none">
                <a:solidFill>
                  <a:schemeClr val="dk1"/>
                </a:solidFill>
                <a:latin typeface="Calibri"/>
                <a:ea typeface="Calibri"/>
                <a:cs typeface="Calibri"/>
                <a:sym typeface="Calibri"/>
              </a:rPr>
              <a:t>Two cycles of four meetings </a:t>
            </a:r>
            <a:endParaRPr sz="2800" b="1" i="0" u="none" strike="noStrike" cap="none">
              <a:solidFill>
                <a:srgbClr val="000000"/>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800"/>
              <a:buFont typeface="Arial"/>
              <a:buNone/>
            </a:pPr>
            <a:r>
              <a:rPr lang="it-IT" sz="2800" b="1" i="0" u="none" strike="noStrike" cap="none">
                <a:solidFill>
                  <a:srgbClr val="000000"/>
                </a:solidFill>
                <a:latin typeface="Calibri"/>
                <a:ea typeface="Calibri"/>
                <a:cs typeface="Calibri"/>
                <a:sym typeface="Calibri"/>
              </a:rPr>
              <a:t>First cycle - Meetings’ topics</a:t>
            </a:r>
            <a:endParaRPr sz="1400" b="0" i="0" u="none" strike="noStrike" cap="none">
              <a:solidFill>
                <a:srgbClr val="000000"/>
              </a:solidFill>
              <a:latin typeface="Arial"/>
              <a:ea typeface="Arial"/>
              <a:cs typeface="Arial"/>
              <a:sym typeface="Arial"/>
            </a:endParaRPr>
          </a:p>
          <a:p>
            <a:pPr marL="0" marR="0" lvl="0" indent="0" algn="ctr" rtl="0">
              <a:lnSpc>
                <a:spcPct val="115000"/>
              </a:lnSpc>
              <a:spcBef>
                <a:spcPts val="800"/>
              </a:spcBef>
              <a:spcAft>
                <a:spcPts val="0"/>
              </a:spcAft>
              <a:buClr>
                <a:srgbClr val="000000"/>
              </a:buClr>
              <a:buSzPts val="2800"/>
              <a:buFont typeface="Arial"/>
              <a:buNone/>
            </a:pPr>
            <a:endParaRPr sz="2800" b="1" i="0" u="none" strike="noStrike" cap="none">
              <a:solidFill>
                <a:schemeClr val="dk1"/>
              </a:solidFill>
              <a:latin typeface="Calibri"/>
              <a:ea typeface="Calibri"/>
              <a:cs typeface="Calibri"/>
              <a:sym typeface="Calibri"/>
            </a:endParaRPr>
          </a:p>
          <a:p>
            <a:pPr marL="0" marR="38100" lvl="0" indent="0" algn="l" rtl="0">
              <a:lnSpc>
                <a:spcPct val="128571"/>
              </a:lnSpc>
              <a:spcBef>
                <a:spcPts val="0"/>
              </a:spcBef>
              <a:spcAft>
                <a:spcPts val="0"/>
              </a:spcAft>
              <a:buClr>
                <a:schemeClr val="dk1"/>
              </a:buClr>
              <a:buSzPts val="1100"/>
              <a:buFont typeface="Arial"/>
              <a:buNone/>
            </a:pPr>
            <a:r>
              <a:rPr lang="it-IT" sz="2100" b="0" i="0" u="none" strike="noStrike" cap="none">
                <a:solidFill>
                  <a:srgbClr val="1F1F1F"/>
                </a:solidFill>
                <a:latin typeface="Arial"/>
                <a:ea typeface="Arial"/>
                <a:cs typeface="Arial"/>
                <a:sym typeface="Arial"/>
              </a:rPr>
              <a:t>Tools for change: how to eliminate bad habits and introduce healthy new ones</a:t>
            </a:r>
            <a:endParaRPr sz="2100" b="0" i="0" u="none" strike="noStrike" cap="none">
              <a:solidFill>
                <a:srgbClr val="1F1F1F"/>
              </a:solidFill>
              <a:latin typeface="Arial"/>
              <a:ea typeface="Arial"/>
              <a:cs typeface="Arial"/>
              <a:sym typeface="Arial"/>
            </a:endParaRPr>
          </a:p>
          <a:p>
            <a:pPr marL="0" marR="0" lvl="0" indent="0" algn="just" rtl="0">
              <a:lnSpc>
                <a:spcPct val="115000"/>
              </a:lnSpc>
              <a:spcBef>
                <a:spcPts val="80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742950" marR="0" lvl="1" indent="-285750" algn="just" rtl="0">
              <a:lnSpc>
                <a:spcPct val="115000"/>
              </a:lnSpc>
              <a:spcBef>
                <a:spcPts val="800"/>
              </a:spcBef>
              <a:spcAft>
                <a:spcPts val="0"/>
              </a:spcAft>
              <a:buClr>
                <a:srgbClr val="000000"/>
              </a:buClr>
              <a:buSzPts val="2400"/>
              <a:buFont typeface="Courier New"/>
              <a:buChar char="o"/>
            </a:pPr>
            <a:r>
              <a:rPr lang="it-IT" sz="2100" b="0" i="0" u="none" strike="noStrike" cap="none">
                <a:solidFill>
                  <a:srgbClr val="1F1F1F"/>
                </a:solidFill>
                <a:latin typeface="Arial"/>
                <a:ea typeface="Arial"/>
                <a:cs typeface="Arial"/>
                <a:sym typeface="Arial"/>
              </a:rPr>
              <a:t>Self-awareness</a:t>
            </a:r>
            <a:endParaRPr sz="2100" b="0" i="0" u="none" strike="noStrike" cap="none">
              <a:solidFill>
                <a:srgbClr val="1F1F1F"/>
              </a:solidFill>
              <a:latin typeface="Arial"/>
              <a:ea typeface="Arial"/>
              <a:cs typeface="Arial"/>
              <a:sym typeface="Arial"/>
            </a:endParaRPr>
          </a:p>
          <a:p>
            <a:pPr marL="742950" marR="0" lvl="1" indent="-285750" algn="just" rtl="0">
              <a:lnSpc>
                <a:spcPct val="115000"/>
              </a:lnSpc>
              <a:spcBef>
                <a:spcPts val="800"/>
              </a:spcBef>
              <a:spcAft>
                <a:spcPts val="0"/>
              </a:spcAft>
              <a:buClr>
                <a:srgbClr val="000000"/>
              </a:buClr>
              <a:buSzPts val="2400"/>
              <a:buFont typeface="Courier New"/>
              <a:buChar char="o"/>
            </a:pPr>
            <a:r>
              <a:rPr lang="it-IT" sz="2100" b="0" i="0" u="none" strike="noStrike" cap="none">
                <a:solidFill>
                  <a:srgbClr val="1F1F1F"/>
                </a:solidFill>
                <a:latin typeface="Arial"/>
                <a:ea typeface="Arial"/>
                <a:cs typeface="Arial"/>
                <a:sym typeface="Arial"/>
              </a:rPr>
              <a:t>Empathy</a:t>
            </a:r>
            <a:endParaRPr sz="2100" b="0" i="0" u="none" strike="noStrike" cap="none">
              <a:solidFill>
                <a:srgbClr val="1F1F1F"/>
              </a:solidFill>
              <a:latin typeface="Arial"/>
              <a:ea typeface="Arial"/>
              <a:cs typeface="Arial"/>
              <a:sym typeface="Arial"/>
            </a:endParaRPr>
          </a:p>
          <a:p>
            <a:pPr marL="742950" marR="0" lvl="1" indent="-285750" algn="just" rtl="0">
              <a:lnSpc>
                <a:spcPct val="115000"/>
              </a:lnSpc>
              <a:spcBef>
                <a:spcPts val="800"/>
              </a:spcBef>
              <a:spcAft>
                <a:spcPts val="0"/>
              </a:spcAft>
              <a:buClr>
                <a:srgbClr val="000000"/>
              </a:buClr>
              <a:buSzPts val="2400"/>
              <a:buFont typeface="Courier New"/>
              <a:buChar char="o"/>
            </a:pPr>
            <a:r>
              <a:rPr lang="it-IT" sz="2100" b="0" i="0" u="none" strike="noStrike" cap="none">
                <a:solidFill>
                  <a:srgbClr val="1F1F1F"/>
                </a:solidFill>
                <a:latin typeface="Arial"/>
                <a:ea typeface="Arial"/>
                <a:cs typeface="Arial"/>
                <a:sym typeface="Arial"/>
              </a:rPr>
              <a:t>Interpersonal relationships</a:t>
            </a:r>
            <a:endParaRPr sz="2100" b="0" i="0" u="none" strike="noStrike" cap="none">
              <a:solidFill>
                <a:srgbClr val="1F1F1F"/>
              </a:solidFill>
              <a:latin typeface="Arial"/>
              <a:ea typeface="Arial"/>
              <a:cs typeface="Arial"/>
              <a:sym typeface="Arial"/>
            </a:endParaRPr>
          </a:p>
          <a:p>
            <a:pPr marL="742950" marR="0" lvl="1" indent="-285750" algn="just" rtl="0">
              <a:lnSpc>
                <a:spcPct val="115000"/>
              </a:lnSpc>
              <a:spcBef>
                <a:spcPts val="800"/>
              </a:spcBef>
              <a:spcAft>
                <a:spcPts val="0"/>
              </a:spcAft>
              <a:buClr>
                <a:srgbClr val="000000"/>
              </a:buClr>
              <a:buSzPts val="2400"/>
              <a:buFont typeface="Courier New"/>
              <a:buChar char="o"/>
            </a:pPr>
            <a:r>
              <a:rPr lang="it-IT" sz="2100" b="0" i="0" u="none" strike="noStrike" cap="none">
                <a:solidFill>
                  <a:srgbClr val="1F1F1F"/>
                </a:solidFill>
                <a:latin typeface="Arial"/>
                <a:ea typeface="Arial"/>
                <a:cs typeface="Arial"/>
                <a:sym typeface="Arial"/>
              </a:rPr>
              <a:t>Communication</a:t>
            </a:r>
            <a:endParaRPr sz="2100" b="0" i="0" u="none" strike="noStrike" cap="none">
              <a:solidFill>
                <a:srgbClr val="1F1F1F"/>
              </a:solidFill>
              <a:latin typeface="Arial"/>
              <a:ea typeface="Arial"/>
              <a:cs typeface="Arial"/>
              <a:sym typeface="Arial"/>
            </a:endParaRPr>
          </a:p>
          <a:p>
            <a:pPr marL="0" marR="0" lvl="0" indent="0" algn="just" rtl="0">
              <a:lnSpc>
                <a:spcPct val="115000"/>
              </a:lnSpc>
              <a:spcBef>
                <a:spcPts val="80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ctr"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9" name="Google Shape;149;p5"/>
          <p:cNvSpPr txBox="1"/>
          <p:nvPr/>
        </p:nvSpPr>
        <p:spPr>
          <a:xfrm>
            <a:off x="6384472" y="6414187"/>
            <a:ext cx="5387034"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6"/>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5" name="Google Shape;155;p6"/>
          <p:cNvSpPr txBox="1"/>
          <p:nvPr/>
        </p:nvSpPr>
        <p:spPr>
          <a:xfrm>
            <a:off x="1524000" y="922875"/>
            <a:ext cx="9144000" cy="35772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2800"/>
              <a:buFont typeface="Arial"/>
              <a:buNone/>
            </a:pPr>
            <a:r>
              <a:rPr lang="it-IT" sz="2800" b="1" i="0" u="none" strike="noStrike" cap="none">
                <a:solidFill>
                  <a:schemeClr val="dk1"/>
                </a:solidFill>
                <a:latin typeface="Calibri"/>
                <a:ea typeface="Calibri"/>
                <a:cs typeface="Calibri"/>
                <a:sym typeface="Calibri"/>
              </a:rPr>
              <a:t>Second cycle - Meetings’ topics</a:t>
            </a:r>
            <a:endParaRPr sz="2800" b="1" i="0" u="none" strike="noStrike" cap="none">
              <a:solidFill>
                <a:schemeClr val="dk1"/>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800"/>
              <a:buFont typeface="Arial"/>
              <a:buNone/>
            </a:pPr>
            <a:endParaRPr sz="2800" b="1" i="0" u="none" strike="noStrike" cap="none">
              <a:solidFill>
                <a:schemeClr val="dk1"/>
              </a:solidFill>
              <a:latin typeface="Calibri"/>
              <a:ea typeface="Calibri"/>
              <a:cs typeface="Calibri"/>
              <a:sym typeface="Calibri"/>
            </a:endParaRPr>
          </a:p>
          <a:p>
            <a:pPr marL="742950" marR="0" lvl="1" indent="-285750" algn="l" rtl="0">
              <a:lnSpc>
                <a:spcPct val="150000"/>
              </a:lnSpc>
              <a:spcBef>
                <a:spcPts val="0"/>
              </a:spcBef>
              <a:spcAft>
                <a:spcPts val="0"/>
              </a:spcAft>
              <a:buClr>
                <a:schemeClr val="dk1"/>
              </a:buClr>
              <a:buSzPts val="2400"/>
              <a:buFont typeface="Courier New"/>
              <a:buChar char="o"/>
            </a:pPr>
            <a:r>
              <a:rPr lang="it-IT" sz="2400" b="0" i="0" u="none" strike="noStrike" cap="none">
                <a:solidFill>
                  <a:schemeClr val="dk1"/>
                </a:solidFill>
                <a:latin typeface="Calibri"/>
                <a:ea typeface="Calibri"/>
                <a:cs typeface="Calibri"/>
                <a:sym typeface="Calibri"/>
              </a:rPr>
              <a:t>Decision Making</a:t>
            </a:r>
            <a:endParaRPr sz="2400" b="0" i="0" u="none" strike="noStrike" cap="none">
              <a:solidFill>
                <a:schemeClr val="dk1"/>
              </a:solidFill>
              <a:latin typeface="Calibri"/>
              <a:ea typeface="Calibri"/>
              <a:cs typeface="Calibri"/>
              <a:sym typeface="Calibri"/>
            </a:endParaRPr>
          </a:p>
          <a:p>
            <a:pPr marL="742950" marR="0" lvl="1" indent="-285750" algn="l" rtl="0">
              <a:lnSpc>
                <a:spcPct val="150000"/>
              </a:lnSpc>
              <a:spcBef>
                <a:spcPts val="0"/>
              </a:spcBef>
              <a:spcAft>
                <a:spcPts val="0"/>
              </a:spcAft>
              <a:buClr>
                <a:schemeClr val="dk1"/>
              </a:buClr>
              <a:buSzPts val="2400"/>
              <a:buFont typeface="Courier New"/>
              <a:buChar char="o"/>
            </a:pPr>
            <a:r>
              <a:rPr lang="it-IT" sz="2400" b="0" i="0" u="none" strike="noStrike" cap="none">
                <a:solidFill>
                  <a:schemeClr val="dk1"/>
                </a:solidFill>
                <a:latin typeface="Calibri"/>
                <a:ea typeface="Calibri"/>
                <a:cs typeface="Calibri"/>
                <a:sym typeface="Calibri"/>
              </a:rPr>
              <a:t>Problem Solving</a:t>
            </a:r>
            <a:endParaRPr sz="2400" b="0" i="0" u="none" strike="noStrike" cap="none">
              <a:solidFill>
                <a:schemeClr val="dk1"/>
              </a:solidFill>
              <a:latin typeface="Calibri"/>
              <a:ea typeface="Calibri"/>
              <a:cs typeface="Calibri"/>
              <a:sym typeface="Calibri"/>
            </a:endParaRPr>
          </a:p>
          <a:p>
            <a:pPr marL="742950" marR="0" lvl="1" indent="-285750" algn="l" rtl="0">
              <a:lnSpc>
                <a:spcPct val="150000"/>
              </a:lnSpc>
              <a:spcBef>
                <a:spcPts val="0"/>
              </a:spcBef>
              <a:spcAft>
                <a:spcPts val="0"/>
              </a:spcAft>
              <a:buClr>
                <a:schemeClr val="dk1"/>
              </a:buClr>
              <a:buSzPts val="2400"/>
              <a:buFont typeface="Courier New"/>
              <a:buChar char="o"/>
            </a:pPr>
            <a:r>
              <a:rPr lang="it-IT" sz="2400" b="0" i="0" u="none" strike="noStrike" cap="none">
                <a:solidFill>
                  <a:schemeClr val="dk1"/>
                </a:solidFill>
                <a:latin typeface="Calibri"/>
                <a:ea typeface="Calibri"/>
                <a:cs typeface="Calibri"/>
                <a:sym typeface="Calibri"/>
              </a:rPr>
              <a:t>Creativity</a:t>
            </a:r>
            <a:endParaRPr sz="2400" b="0" i="0" u="none" strike="noStrike" cap="none">
              <a:solidFill>
                <a:schemeClr val="dk1"/>
              </a:solidFill>
              <a:latin typeface="Calibri"/>
              <a:ea typeface="Calibri"/>
              <a:cs typeface="Calibri"/>
              <a:sym typeface="Calibri"/>
            </a:endParaRPr>
          </a:p>
          <a:p>
            <a:pPr marL="742950" marR="0" lvl="1" indent="-285750" algn="l" rtl="0">
              <a:lnSpc>
                <a:spcPct val="150000"/>
              </a:lnSpc>
              <a:spcBef>
                <a:spcPts val="0"/>
              </a:spcBef>
              <a:spcAft>
                <a:spcPts val="0"/>
              </a:spcAft>
              <a:buClr>
                <a:schemeClr val="dk1"/>
              </a:buClr>
              <a:buSzPts val="2400"/>
              <a:buFont typeface="Courier New"/>
              <a:buChar char="o"/>
            </a:pPr>
            <a:r>
              <a:rPr lang="it-IT" sz="2400" b="0" i="0" u="none" strike="noStrike" cap="none">
                <a:solidFill>
                  <a:schemeClr val="dk1"/>
                </a:solidFill>
                <a:latin typeface="Calibri"/>
                <a:ea typeface="Calibri"/>
                <a:cs typeface="Calibri"/>
                <a:sym typeface="Calibri"/>
              </a:rPr>
              <a:t>Critical thinking</a:t>
            </a: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6" name="Google Shape;156;p6"/>
          <p:cNvSpPr txBox="1"/>
          <p:nvPr/>
        </p:nvSpPr>
        <p:spPr>
          <a:xfrm>
            <a:off x="6376307" y="6384411"/>
            <a:ext cx="5411527"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307ba1ff3eb_0_51"/>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2" name="Google Shape;162;g307ba1ff3eb_0_51"/>
          <p:cNvSpPr txBox="1"/>
          <p:nvPr/>
        </p:nvSpPr>
        <p:spPr>
          <a:xfrm>
            <a:off x="1524000" y="922875"/>
            <a:ext cx="9144000" cy="4248300"/>
          </a:xfrm>
          <a:prstGeom prst="rect">
            <a:avLst/>
          </a:prstGeom>
          <a:noFill/>
          <a:ln>
            <a:noFill/>
          </a:ln>
        </p:spPr>
        <p:txBody>
          <a:bodyPr spcFirstLastPara="1" wrap="square" lIns="91425" tIns="45700" rIns="91425" bIns="45700" anchor="t" anchorCtr="0">
            <a:spAutoFit/>
          </a:bodyPr>
          <a:lstStyle/>
          <a:p>
            <a:pPr marL="0" lvl="0" indent="0" algn="ctr" rtl="0">
              <a:lnSpc>
                <a:spcPct val="150000"/>
              </a:lnSpc>
              <a:spcBef>
                <a:spcPts val="0"/>
              </a:spcBef>
              <a:spcAft>
                <a:spcPts val="0"/>
              </a:spcAft>
              <a:buNone/>
            </a:pPr>
            <a:r>
              <a:rPr lang="it-IT" sz="2800" i="1">
                <a:solidFill>
                  <a:schemeClr val="dk1"/>
                </a:solidFill>
                <a:latin typeface="Calibri"/>
                <a:ea typeface="Calibri"/>
                <a:cs typeface="Calibri"/>
                <a:sym typeface="Calibri"/>
              </a:rPr>
              <a:t>Let me guide you through how these life skills can be both helpful and necessary to create the changes you seek!!</a:t>
            </a:r>
            <a:endParaRPr sz="2800" i="1">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endParaRPr sz="2800" b="1">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it-IT" sz="2800">
                <a:solidFill>
                  <a:schemeClr val="dk1"/>
                </a:solidFill>
                <a:latin typeface="Calibri"/>
                <a:ea typeface="Calibri"/>
                <a:cs typeface="Calibri"/>
                <a:sym typeface="Calibri"/>
              </a:rPr>
              <a:t>For example, let’s focus on</a:t>
            </a:r>
            <a:r>
              <a:rPr lang="it-IT" sz="2800" b="1">
                <a:solidFill>
                  <a:schemeClr val="dk1"/>
                </a:solidFill>
                <a:latin typeface="Calibri"/>
                <a:ea typeface="Calibri"/>
                <a:cs typeface="Calibri"/>
                <a:sym typeface="Calibri"/>
              </a:rPr>
              <a:t> the life skill of Positive Interpersonal Relationships </a:t>
            </a:r>
            <a:r>
              <a:rPr lang="it-IT" sz="2800">
                <a:solidFill>
                  <a:schemeClr val="dk1"/>
                </a:solidFill>
                <a:latin typeface="Calibri"/>
                <a:ea typeface="Calibri"/>
                <a:cs typeface="Calibri"/>
                <a:sym typeface="Calibri"/>
              </a:rPr>
              <a:t>and explore how it plays a key role</a:t>
            </a:r>
            <a:r>
              <a:rPr lang="it-IT" sz="2800" b="1">
                <a:solidFill>
                  <a:schemeClr val="dk1"/>
                </a:solidFill>
                <a:latin typeface="Calibri"/>
                <a:ea typeface="Calibri"/>
                <a:cs typeface="Calibri"/>
                <a:sym typeface="Calibri"/>
              </a:rPr>
              <a:t> in personal growth and transformation.</a:t>
            </a:r>
            <a:endParaRPr sz="2800" b="1">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3" name="Google Shape;163;g307ba1ff3eb_0_51"/>
          <p:cNvSpPr txBox="1"/>
          <p:nvPr/>
        </p:nvSpPr>
        <p:spPr>
          <a:xfrm>
            <a:off x="6376307" y="6384411"/>
            <a:ext cx="54114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307ba1ff3eb_0_38"/>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g307ba1ff3eb_0_38"/>
          <p:cNvSpPr txBox="1"/>
          <p:nvPr/>
        </p:nvSpPr>
        <p:spPr>
          <a:xfrm>
            <a:off x="1524000" y="238675"/>
            <a:ext cx="9144000" cy="6187800"/>
          </a:xfrm>
          <a:prstGeom prst="rect">
            <a:avLst/>
          </a:prstGeom>
          <a:noFill/>
          <a:ln>
            <a:noFill/>
          </a:ln>
        </p:spPr>
        <p:txBody>
          <a:bodyPr spcFirstLastPara="1" wrap="square" lIns="91425" tIns="45700" rIns="91425" bIns="45700" anchor="t" anchorCtr="0">
            <a:spAutoFit/>
          </a:bodyPr>
          <a:lstStyle/>
          <a:p>
            <a:pPr marL="914400" lvl="0" indent="0" algn="l" rtl="0">
              <a:lnSpc>
                <a:spcPct val="150000"/>
              </a:lnSpc>
              <a:spcBef>
                <a:spcPts val="0"/>
              </a:spcBef>
              <a:spcAft>
                <a:spcPts val="0"/>
              </a:spcAft>
              <a:buNone/>
            </a:pPr>
            <a:endParaRPr sz="2400" b="1">
              <a:solidFill>
                <a:schemeClr val="dk1"/>
              </a:solidFill>
              <a:latin typeface="Calibri"/>
              <a:ea typeface="Calibri"/>
              <a:cs typeface="Calibri"/>
              <a:sym typeface="Calibri"/>
            </a:endParaRPr>
          </a:p>
          <a:p>
            <a:pPr marL="914400" lvl="0" indent="0" algn="l" rtl="0">
              <a:lnSpc>
                <a:spcPct val="150000"/>
              </a:lnSpc>
              <a:spcBef>
                <a:spcPts val="0"/>
              </a:spcBef>
              <a:spcAft>
                <a:spcPts val="0"/>
              </a:spcAft>
              <a:buNone/>
            </a:pPr>
            <a:r>
              <a:rPr lang="it-IT" sz="2400" b="1">
                <a:solidFill>
                  <a:schemeClr val="dk1"/>
                </a:solidFill>
                <a:latin typeface="Calibri"/>
                <a:ea typeface="Calibri"/>
                <a:cs typeface="Calibri"/>
                <a:sym typeface="Calibri"/>
              </a:rPr>
              <a:t>Definition of Positive Interpersonal Relationships</a:t>
            </a:r>
            <a:endParaRPr sz="2400" b="1">
              <a:solidFill>
                <a:schemeClr val="dk1"/>
              </a:solidFill>
              <a:latin typeface="Calibri"/>
              <a:ea typeface="Calibri"/>
              <a:cs typeface="Calibri"/>
              <a:sym typeface="Calibri"/>
            </a:endParaRPr>
          </a:p>
          <a:p>
            <a:pPr marL="914400" lvl="0" indent="0" algn="l" rtl="0">
              <a:lnSpc>
                <a:spcPct val="150000"/>
              </a:lnSpc>
              <a:spcBef>
                <a:spcPts val="0"/>
              </a:spcBef>
              <a:spcAft>
                <a:spcPts val="0"/>
              </a:spcAft>
              <a:buNone/>
            </a:pPr>
            <a:endParaRPr sz="1800" b="1">
              <a:solidFill>
                <a:schemeClr val="dk1"/>
              </a:solidFill>
              <a:latin typeface="Calibri"/>
              <a:ea typeface="Calibri"/>
              <a:cs typeface="Calibri"/>
              <a:sym typeface="Calibri"/>
            </a:endParaRPr>
          </a:p>
          <a:p>
            <a:pPr marL="914400" lvl="0" indent="0" algn="l" rtl="0">
              <a:lnSpc>
                <a:spcPct val="150000"/>
              </a:lnSpc>
              <a:spcBef>
                <a:spcPts val="0"/>
              </a:spcBef>
              <a:spcAft>
                <a:spcPts val="0"/>
              </a:spcAft>
              <a:buNone/>
            </a:pPr>
            <a:r>
              <a:rPr lang="it-IT" sz="2400">
                <a:solidFill>
                  <a:schemeClr val="dk1"/>
                </a:solidFill>
                <a:latin typeface="Calibri"/>
                <a:ea typeface="Calibri"/>
                <a:cs typeface="Calibri"/>
                <a:sym typeface="Calibri"/>
              </a:rPr>
              <a:t>These are functional relationships, based on the expression of </a:t>
            </a:r>
            <a:r>
              <a:rPr lang="it-IT" sz="2400" b="1">
                <a:solidFill>
                  <a:schemeClr val="dk1"/>
                </a:solidFill>
                <a:latin typeface="Calibri"/>
                <a:ea typeface="Calibri"/>
                <a:cs typeface="Calibri"/>
                <a:sym typeface="Calibri"/>
              </a:rPr>
              <a:t>needs, feelings, and opinions,</a:t>
            </a:r>
            <a:r>
              <a:rPr lang="it-IT" sz="2400">
                <a:solidFill>
                  <a:schemeClr val="dk1"/>
                </a:solidFill>
                <a:latin typeface="Calibri"/>
                <a:ea typeface="Calibri"/>
                <a:cs typeface="Calibri"/>
                <a:sym typeface="Calibri"/>
              </a:rPr>
              <a:t> and built on mutual respect.</a:t>
            </a:r>
            <a:endParaRPr sz="2400">
              <a:solidFill>
                <a:schemeClr val="dk1"/>
              </a:solidFill>
              <a:latin typeface="Calibri"/>
              <a:ea typeface="Calibri"/>
              <a:cs typeface="Calibri"/>
              <a:sym typeface="Calibri"/>
            </a:endParaRPr>
          </a:p>
          <a:p>
            <a:pPr marL="914400" lvl="0" indent="0" algn="l" rtl="0">
              <a:lnSpc>
                <a:spcPct val="150000"/>
              </a:lnSpc>
              <a:spcBef>
                <a:spcPts val="0"/>
              </a:spcBef>
              <a:spcAft>
                <a:spcPts val="0"/>
              </a:spcAft>
              <a:buNone/>
            </a:pPr>
            <a:endParaRPr sz="1800" b="1">
              <a:solidFill>
                <a:schemeClr val="dk1"/>
              </a:solidFill>
              <a:latin typeface="Calibri"/>
              <a:ea typeface="Calibri"/>
              <a:cs typeface="Calibri"/>
              <a:sym typeface="Calibri"/>
            </a:endParaRPr>
          </a:p>
          <a:p>
            <a:pPr marL="914400" lvl="0" indent="0" algn="l" rtl="0">
              <a:lnSpc>
                <a:spcPct val="150000"/>
              </a:lnSpc>
              <a:spcBef>
                <a:spcPts val="0"/>
              </a:spcBef>
              <a:spcAft>
                <a:spcPts val="0"/>
              </a:spcAft>
              <a:buNone/>
            </a:pPr>
            <a:r>
              <a:rPr lang="it-IT" sz="2400" b="1">
                <a:solidFill>
                  <a:schemeClr val="dk1"/>
                </a:solidFill>
                <a:latin typeface="Calibri"/>
                <a:ea typeface="Calibri"/>
                <a:cs typeface="Calibri"/>
                <a:sym typeface="Calibri"/>
              </a:rPr>
              <a:t>Why are they fundamental in daily life?</a:t>
            </a:r>
            <a:endParaRPr sz="2400" b="1">
              <a:solidFill>
                <a:schemeClr val="dk1"/>
              </a:solidFill>
              <a:latin typeface="Calibri"/>
              <a:ea typeface="Calibri"/>
              <a:cs typeface="Calibri"/>
              <a:sym typeface="Calibri"/>
            </a:endParaRPr>
          </a:p>
          <a:p>
            <a:pPr marL="914400" marR="0" lvl="0" indent="0" algn="l" rtl="0">
              <a:lnSpc>
                <a:spcPct val="150000"/>
              </a:lnSpc>
              <a:spcBef>
                <a:spcPts val="0"/>
              </a:spcBef>
              <a:spcAft>
                <a:spcPts val="0"/>
              </a:spcAft>
              <a:buNone/>
            </a:pPr>
            <a:r>
              <a:rPr lang="it-IT" sz="2400">
                <a:solidFill>
                  <a:schemeClr val="dk1"/>
                </a:solidFill>
                <a:latin typeface="Calibri"/>
                <a:ea typeface="Calibri"/>
                <a:cs typeface="Calibri"/>
                <a:sym typeface="Calibri"/>
              </a:rPr>
              <a:t>Social needs, such as relationships and a sense of belonging, are essential in </a:t>
            </a:r>
            <a:r>
              <a:rPr lang="it-IT" sz="2400" b="1">
                <a:solidFill>
                  <a:schemeClr val="dk1"/>
                </a:solidFill>
                <a:latin typeface="Calibri"/>
                <a:ea typeface="Calibri"/>
                <a:cs typeface="Calibri"/>
                <a:sym typeface="Calibri"/>
              </a:rPr>
              <a:t>Maslow’s hierarchy.</a:t>
            </a:r>
            <a:r>
              <a:rPr lang="it-IT" sz="2400">
                <a:solidFill>
                  <a:schemeClr val="dk1"/>
                </a:solidFill>
                <a:latin typeface="Calibri"/>
                <a:ea typeface="Calibri"/>
                <a:cs typeface="Calibri"/>
                <a:sym typeface="Calibri"/>
              </a:rPr>
              <a:t> Only by fulfilling these needs can an individual progress toward </a:t>
            </a:r>
            <a:r>
              <a:rPr lang="it-IT" sz="2400" b="1">
                <a:solidFill>
                  <a:schemeClr val="dk1"/>
                </a:solidFill>
                <a:latin typeface="Calibri"/>
                <a:ea typeface="Calibri"/>
                <a:cs typeface="Calibri"/>
                <a:sym typeface="Calibri"/>
              </a:rPr>
              <a:t>self-actualization</a:t>
            </a:r>
            <a:r>
              <a:rPr lang="it-IT" sz="2400">
                <a:solidFill>
                  <a:schemeClr val="dk1"/>
                </a:solidFill>
                <a:latin typeface="Calibri"/>
                <a:ea typeface="Calibri"/>
                <a:cs typeface="Calibri"/>
                <a:sym typeface="Calibri"/>
              </a:rPr>
              <a:t> and reach their full potential.</a:t>
            </a:r>
            <a:endParaRPr sz="240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0" name="Google Shape;170;g307ba1ff3eb_0_38"/>
          <p:cNvSpPr txBox="1"/>
          <p:nvPr/>
        </p:nvSpPr>
        <p:spPr>
          <a:xfrm>
            <a:off x="6376307" y="6384411"/>
            <a:ext cx="54114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307ba1ff3eb_0_58"/>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6" name="Google Shape;176;g307ba1ff3eb_0_58"/>
          <p:cNvSpPr txBox="1"/>
          <p:nvPr/>
        </p:nvSpPr>
        <p:spPr>
          <a:xfrm>
            <a:off x="1524000" y="238675"/>
            <a:ext cx="9144000" cy="923400"/>
          </a:xfrm>
          <a:prstGeom prst="rect">
            <a:avLst/>
          </a:prstGeom>
          <a:noFill/>
          <a:ln>
            <a:noFill/>
          </a:ln>
        </p:spPr>
        <p:txBody>
          <a:bodyPr spcFirstLastPara="1" wrap="square" lIns="91425" tIns="45700" rIns="91425" bIns="45700" anchor="t" anchorCtr="0">
            <a:spAutoFit/>
          </a:bodyPr>
          <a:lstStyle/>
          <a:p>
            <a:pPr marL="914400" lvl="0" indent="0" algn="l" rtl="0">
              <a:lnSpc>
                <a:spcPct val="150000"/>
              </a:lnSpc>
              <a:spcBef>
                <a:spcPts val="0"/>
              </a:spcBef>
              <a:spcAft>
                <a:spcPts val="0"/>
              </a:spcAft>
              <a:buNone/>
            </a:pPr>
            <a:endParaRPr sz="2400" b="1">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7" name="Google Shape;177;g307ba1ff3eb_0_58"/>
          <p:cNvSpPr txBox="1"/>
          <p:nvPr/>
        </p:nvSpPr>
        <p:spPr>
          <a:xfrm>
            <a:off x="6376307" y="6384411"/>
            <a:ext cx="54114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
        <p:nvSpPr>
          <p:cNvPr id="178" name="Google Shape;178;g307ba1ff3eb_0_58"/>
          <p:cNvSpPr txBox="1"/>
          <p:nvPr/>
        </p:nvSpPr>
        <p:spPr>
          <a:xfrm>
            <a:off x="6315400" y="1649000"/>
            <a:ext cx="1371600" cy="45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800">
              <a:solidFill>
                <a:schemeClr val="dk1"/>
              </a:solidFill>
              <a:latin typeface="Calibri"/>
              <a:ea typeface="Calibri"/>
              <a:cs typeface="Calibri"/>
              <a:sym typeface="Calibri"/>
            </a:endParaRPr>
          </a:p>
        </p:txBody>
      </p:sp>
      <p:pic>
        <p:nvPicPr>
          <p:cNvPr id="179" name="Google Shape;179;g307ba1ff3eb_0_58" descr="Maslow's pyramid of needs Maslow's hierarchy of needs represented as a pyramid with the more basic needs at the bottom. Vector illustration. Hierarchy stock vector" title="Maslow's pyramid of needs Maslow's hierarchy of needs represented as a pyramid with the more basic needs at the bottom. Vector illustration. Hierarchy stock vector"/>
          <p:cNvPicPr preferRelativeResize="0"/>
          <p:nvPr/>
        </p:nvPicPr>
        <p:blipFill>
          <a:blip r:embed="rId3">
            <a:alphaModFix/>
          </a:blip>
          <a:stretch>
            <a:fillRect/>
          </a:stretch>
        </p:blipFill>
        <p:spPr>
          <a:xfrm>
            <a:off x="237450" y="-110425"/>
            <a:ext cx="11954551" cy="72070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307ba1ff3eb_0_74"/>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5" name="Google Shape;185;g307ba1ff3eb_0_74"/>
          <p:cNvSpPr txBox="1"/>
          <p:nvPr/>
        </p:nvSpPr>
        <p:spPr>
          <a:xfrm>
            <a:off x="1524000" y="238675"/>
            <a:ext cx="9144000" cy="7018800"/>
          </a:xfrm>
          <a:prstGeom prst="rect">
            <a:avLst/>
          </a:prstGeom>
          <a:noFill/>
          <a:ln>
            <a:noFill/>
          </a:ln>
        </p:spPr>
        <p:txBody>
          <a:bodyPr spcFirstLastPara="1" wrap="square" lIns="91425" tIns="45700" rIns="91425" bIns="45700" anchor="t" anchorCtr="0">
            <a:spAutoFit/>
          </a:bodyPr>
          <a:lstStyle/>
          <a:p>
            <a:pPr marL="0" lvl="0" indent="0" algn="ctr" rtl="0">
              <a:lnSpc>
                <a:spcPct val="150000"/>
              </a:lnSpc>
              <a:spcBef>
                <a:spcPts val="0"/>
              </a:spcBef>
              <a:spcAft>
                <a:spcPts val="0"/>
              </a:spcAft>
              <a:buClr>
                <a:schemeClr val="dk1"/>
              </a:buClr>
              <a:buSzPts val="1100"/>
              <a:buFont typeface="Arial"/>
              <a:buNone/>
            </a:pPr>
            <a:r>
              <a:rPr lang="it-IT" sz="2400" b="1">
                <a:solidFill>
                  <a:schemeClr val="dk1"/>
                </a:solidFill>
                <a:latin typeface="Calibri"/>
                <a:ea typeface="Calibri"/>
                <a:cs typeface="Calibri"/>
                <a:sym typeface="Calibri"/>
              </a:rPr>
              <a:t>The Importance of Positive Interpersonal Relationships in Personal Growth</a:t>
            </a:r>
            <a:endParaRPr sz="2400" b="1">
              <a:solidFill>
                <a:schemeClr val="dk1"/>
              </a:solidFill>
              <a:latin typeface="Calibri"/>
              <a:ea typeface="Calibri"/>
              <a:cs typeface="Calibri"/>
              <a:sym typeface="Calibri"/>
            </a:endParaRPr>
          </a:p>
          <a:p>
            <a:pPr marL="914400" lvl="0" indent="0" algn="l" rtl="0">
              <a:lnSpc>
                <a:spcPct val="150000"/>
              </a:lnSpc>
              <a:spcBef>
                <a:spcPts val="0"/>
              </a:spcBef>
              <a:spcAft>
                <a:spcPts val="0"/>
              </a:spcAft>
              <a:buClr>
                <a:schemeClr val="dk1"/>
              </a:buClr>
              <a:buSzPts val="1100"/>
              <a:buFont typeface="Arial"/>
              <a:buNone/>
            </a:pPr>
            <a:endParaRPr sz="2400" b="1">
              <a:solidFill>
                <a:schemeClr val="dk1"/>
              </a:solidFill>
              <a:latin typeface="Calibri"/>
              <a:ea typeface="Calibri"/>
              <a:cs typeface="Calibri"/>
              <a:sym typeface="Calibri"/>
            </a:endParaRPr>
          </a:p>
          <a:p>
            <a:pPr marL="914400" lvl="0" indent="0" algn="ctr" rtl="0">
              <a:lnSpc>
                <a:spcPct val="150000"/>
              </a:lnSpc>
              <a:spcBef>
                <a:spcPts val="0"/>
              </a:spcBef>
              <a:spcAft>
                <a:spcPts val="0"/>
              </a:spcAft>
              <a:buNone/>
            </a:pPr>
            <a:r>
              <a:rPr lang="it-IT" sz="2400" b="1" i="1">
                <a:solidFill>
                  <a:schemeClr val="dk1"/>
                </a:solidFill>
                <a:latin typeface="Calibri"/>
                <a:ea typeface="Calibri"/>
                <a:cs typeface="Calibri"/>
                <a:sym typeface="Calibri"/>
              </a:rPr>
              <a:t>    The opposite of addiction is not sobriety, it’s connection!</a:t>
            </a:r>
            <a:endParaRPr sz="2400" b="1" i="1">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endParaRPr sz="2400" b="1">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r>
              <a:rPr lang="it-IT" sz="2400" b="1">
                <a:solidFill>
                  <a:schemeClr val="dk1"/>
                </a:solidFill>
                <a:latin typeface="Calibri"/>
                <a:ea typeface="Calibri"/>
                <a:cs typeface="Calibri"/>
                <a:sym typeface="Calibri"/>
              </a:rPr>
              <a:t>Addiction is often characterized by isolation:</a:t>
            </a:r>
            <a:endParaRPr sz="2400" b="1">
              <a:solidFill>
                <a:schemeClr val="dk1"/>
              </a:solidFill>
              <a:latin typeface="Calibri"/>
              <a:ea typeface="Calibri"/>
              <a:cs typeface="Calibri"/>
              <a:sym typeface="Calibri"/>
            </a:endParaRPr>
          </a:p>
          <a:p>
            <a:pPr marL="0" lvl="0" indent="0" algn="l" rtl="0">
              <a:lnSpc>
                <a:spcPct val="150000"/>
              </a:lnSpc>
              <a:spcBef>
                <a:spcPts val="0"/>
              </a:spcBef>
              <a:spcAft>
                <a:spcPts val="0"/>
              </a:spcAft>
              <a:buNone/>
            </a:pPr>
            <a:endParaRPr sz="2400" b="1">
              <a:solidFill>
                <a:schemeClr val="dk1"/>
              </a:solidFill>
              <a:latin typeface="Calibri"/>
              <a:ea typeface="Calibri"/>
              <a:cs typeface="Calibri"/>
              <a:sym typeface="Calibri"/>
            </a:endParaRPr>
          </a:p>
          <a:p>
            <a:pPr marL="457200" lvl="0" indent="-381000" algn="l" rtl="0">
              <a:lnSpc>
                <a:spcPct val="150000"/>
              </a:lnSpc>
              <a:spcBef>
                <a:spcPts val="0"/>
              </a:spcBef>
              <a:spcAft>
                <a:spcPts val="0"/>
              </a:spcAft>
              <a:buClr>
                <a:schemeClr val="dk1"/>
              </a:buClr>
              <a:buSzPts val="2400"/>
              <a:buFont typeface="Calibri"/>
              <a:buChar char="●"/>
            </a:pPr>
            <a:r>
              <a:rPr lang="it-IT" sz="2400" b="1">
                <a:solidFill>
                  <a:schemeClr val="dk1"/>
                </a:solidFill>
                <a:latin typeface="Calibri"/>
                <a:ea typeface="Calibri"/>
                <a:cs typeface="Calibri"/>
                <a:sym typeface="Calibri"/>
              </a:rPr>
              <a:t>Secretly</a:t>
            </a:r>
            <a:r>
              <a:rPr lang="it-IT" sz="2400">
                <a:solidFill>
                  <a:schemeClr val="dk1"/>
                </a:solidFill>
                <a:latin typeface="Calibri"/>
                <a:ea typeface="Calibri"/>
                <a:cs typeface="Calibri"/>
                <a:sym typeface="Calibri"/>
              </a:rPr>
              <a:t> engaging in behaviors like binge eating or drinking.</a:t>
            </a:r>
            <a:endParaRPr sz="2400">
              <a:solidFill>
                <a:schemeClr val="dk1"/>
              </a:solidFill>
              <a:latin typeface="Calibri"/>
              <a:ea typeface="Calibri"/>
              <a:cs typeface="Calibri"/>
              <a:sym typeface="Calibri"/>
            </a:endParaRPr>
          </a:p>
          <a:p>
            <a:pPr marL="457200" lvl="0" indent="-381000" algn="l" rtl="0">
              <a:lnSpc>
                <a:spcPct val="150000"/>
              </a:lnSpc>
              <a:spcBef>
                <a:spcPts val="0"/>
              </a:spcBef>
              <a:spcAft>
                <a:spcPts val="0"/>
              </a:spcAft>
              <a:buClr>
                <a:schemeClr val="dk1"/>
              </a:buClr>
              <a:buSzPts val="2400"/>
              <a:buFont typeface="Calibri"/>
              <a:buChar char="●"/>
            </a:pPr>
            <a:r>
              <a:rPr lang="it-IT" sz="2400">
                <a:solidFill>
                  <a:schemeClr val="dk1"/>
                </a:solidFill>
                <a:latin typeface="Calibri"/>
                <a:ea typeface="Calibri"/>
                <a:cs typeface="Calibri"/>
                <a:sym typeface="Calibri"/>
              </a:rPr>
              <a:t>Withdrawing from work, school, or </a:t>
            </a:r>
            <a:r>
              <a:rPr lang="it-IT" sz="2400" b="1">
                <a:solidFill>
                  <a:schemeClr val="dk1"/>
                </a:solidFill>
                <a:latin typeface="Calibri"/>
                <a:ea typeface="Calibri"/>
                <a:cs typeface="Calibri"/>
                <a:sym typeface="Calibri"/>
              </a:rPr>
              <a:t>social activities</a:t>
            </a:r>
            <a:r>
              <a:rPr lang="it-IT" sz="2400">
                <a:solidFill>
                  <a:schemeClr val="dk1"/>
                </a:solidFill>
                <a:latin typeface="Calibri"/>
                <a:ea typeface="Calibri"/>
                <a:cs typeface="Calibri"/>
                <a:sym typeface="Calibri"/>
              </a:rPr>
              <a:t> to continue harmful habits.</a:t>
            </a:r>
            <a:endParaRPr sz="2400">
              <a:solidFill>
                <a:schemeClr val="dk1"/>
              </a:solidFill>
              <a:latin typeface="Calibri"/>
              <a:ea typeface="Calibri"/>
              <a:cs typeface="Calibri"/>
              <a:sym typeface="Calibri"/>
            </a:endParaRPr>
          </a:p>
          <a:p>
            <a:pPr marL="914400" lvl="0" indent="0" algn="l" rtl="0">
              <a:lnSpc>
                <a:spcPct val="150000"/>
              </a:lnSpc>
              <a:spcBef>
                <a:spcPts val="0"/>
              </a:spcBef>
              <a:spcAft>
                <a:spcPts val="0"/>
              </a:spcAft>
              <a:buClr>
                <a:schemeClr val="dk1"/>
              </a:buClr>
              <a:buSzPts val="1100"/>
              <a:buFont typeface="Arial"/>
              <a:buNone/>
            </a:pPr>
            <a:endParaRPr sz="2400" b="1">
              <a:solidFill>
                <a:schemeClr val="dk1"/>
              </a:solidFill>
              <a:latin typeface="Calibri"/>
              <a:ea typeface="Calibri"/>
              <a:cs typeface="Calibri"/>
              <a:sym typeface="Calibri"/>
            </a:endParaRPr>
          </a:p>
          <a:p>
            <a:pPr marL="914400" marR="0" lvl="0" indent="0" algn="l" rtl="0">
              <a:lnSpc>
                <a:spcPct val="150000"/>
              </a:lnSpc>
              <a:spcBef>
                <a:spcPts val="0"/>
              </a:spcBef>
              <a:spcAft>
                <a:spcPts val="0"/>
              </a:spcAft>
              <a:buNone/>
            </a:pPr>
            <a:endParaRPr sz="2400" b="1">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6" name="Google Shape;186;g307ba1ff3eb_0_74"/>
          <p:cNvSpPr txBox="1"/>
          <p:nvPr/>
        </p:nvSpPr>
        <p:spPr>
          <a:xfrm>
            <a:off x="6376307" y="6384411"/>
            <a:ext cx="54114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307ba1ff3eb_0_68"/>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2" name="Google Shape;192;g307ba1ff3eb_0_68"/>
          <p:cNvSpPr txBox="1"/>
          <p:nvPr/>
        </p:nvSpPr>
        <p:spPr>
          <a:xfrm>
            <a:off x="1524000" y="238675"/>
            <a:ext cx="9144000" cy="5910600"/>
          </a:xfrm>
          <a:prstGeom prst="rect">
            <a:avLst/>
          </a:prstGeom>
          <a:noFill/>
          <a:ln>
            <a:noFill/>
          </a:ln>
        </p:spPr>
        <p:txBody>
          <a:bodyPr spcFirstLastPara="1" wrap="square" lIns="91425" tIns="45700" rIns="91425" bIns="45700" anchor="ctr" anchorCtr="0">
            <a:noAutofit/>
          </a:bodyPr>
          <a:lstStyle/>
          <a:p>
            <a:pPr marL="0" lvl="0" indent="0" algn="ctr" rtl="0">
              <a:lnSpc>
                <a:spcPct val="150000"/>
              </a:lnSpc>
              <a:spcBef>
                <a:spcPts val="0"/>
              </a:spcBef>
              <a:spcAft>
                <a:spcPts val="0"/>
              </a:spcAft>
              <a:buClr>
                <a:schemeClr val="dk1"/>
              </a:buClr>
              <a:buSzPts val="1100"/>
              <a:buFont typeface="Arial"/>
              <a:buNone/>
            </a:pPr>
            <a:r>
              <a:rPr lang="it-IT" sz="2400" b="1">
                <a:solidFill>
                  <a:schemeClr val="dk1"/>
                </a:solidFill>
                <a:latin typeface="Calibri"/>
                <a:ea typeface="Calibri"/>
                <a:cs typeface="Calibri"/>
                <a:sym typeface="Calibri"/>
              </a:rPr>
              <a:t>Building positive interpersonal relationships is NOT ONLY key to breaking bad habits but also to developing new healthy ones:</a:t>
            </a:r>
            <a:endParaRPr sz="2400" b="1">
              <a:solidFill>
                <a:schemeClr val="dk1"/>
              </a:solidFill>
              <a:latin typeface="Calibri"/>
              <a:ea typeface="Calibri"/>
              <a:cs typeface="Calibri"/>
              <a:sym typeface="Calibri"/>
            </a:endParaRPr>
          </a:p>
          <a:p>
            <a:pPr marL="457200" lvl="0" indent="-381000" algn="l" rtl="0">
              <a:lnSpc>
                <a:spcPct val="150000"/>
              </a:lnSpc>
              <a:spcBef>
                <a:spcPts val="0"/>
              </a:spcBef>
              <a:spcAft>
                <a:spcPts val="0"/>
              </a:spcAft>
              <a:buClr>
                <a:schemeClr val="dk1"/>
              </a:buClr>
              <a:buSzPts val="2400"/>
              <a:buFont typeface="Calibri"/>
              <a:buChar char="●"/>
            </a:pPr>
            <a:r>
              <a:rPr lang="it-IT" sz="2400">
                <a:solidFill>
                  <a:schemeClr val="dk1"/>
                </a:solidFill>
                <a:latin typeface="Calibri"/>
                <a:ea typeface="Calibri"/>
                <a:cs typeface="Calibri"/>
                <a:sym typeface="Calibri"/>
              </a:rPr>
              <a:t>Encouragement and accountability from others can support long-term lifestyle changes.</a:t>
            </a:r>
            <a:endParaRPr sz="2400">
              <a:solidFill>
                <a:schemeClr val="dk1"/>
              </a:solidFill>
              <a:latin typeface="Calibri"/>
              <a:ea typeface="Calibri"/>
              <a:cs typeface="Calibri"/>
              <a:sym typeface="Calibri"/>
            </a:endParaRPr>
          </a:p>
          <a:p>
            <a:pPr marL="457200" lvl="0" indent="-381000" algn="l" rtl="0">
              <a:lnSpc>
                <a:spcPct val="150000"/>
              </a:lnSpc>
              <a:spcBef>
                <a:spcPts val="0"/>
              </a:spcBef>
              <a:spcAft>
                <a:spcPts val="0"/>
              </a:spcAft>
              <a:buClr>
                <a:schemeClr val="dk1"/>
              </a:buClr>
              <a:buSzPts val="2400"/>
              <a:buFont typeface="Calibri"/>
              <a:buChar char="●"/>
            </a:pPr>
            <a:r>
              <a:rPr lang="it-IT" sz="2400">
                <a:solidFill>
                  <a:schemeClr val="dk1"/>
                </a:solidFill>
                <a:latin typeface="Calibri"/>
                <a:ea typeface="Calibri"/>
                <a:cs typeface="Calibri"/>
                <a:sym typeface="Calibri"/>
              </a:rPr>
              <a:t>Sharing goals with friends or family fosters motivation and commitment.</a:t>
            </a:r>
            <a:endParaRPr sz="2400">
              <a:solidFill>
                <a:schemeClr val="dk1"/>
              </a:solidFill>
              <a:latin typeface="Calibri"/>
              <a:ea typeface="Calibri"/>
              <a:cs typeface="Calibri"/>
              <a:sym typeface="Calibri"/>
            </a:endParaRPr>
          </a:p>
          <a:p>
            <a:pPr marL="457200" lvl="0" indent="-381000" algn="l" rtl="0">
              <a:lnSpc>
                <a:spcPct val="150000"/>
              </a:lnSpc>
              <a:spcBef>
                <a:spcPts val="0"/>
              </a:spcBef>
              <a:spcAft>
                <a:spcPts val="0"/>
              </a:spcAft>
              <a:buClr>
                <a:schemeClr val="dk1"/>
              </a:buClr>
              <a:buSzPts val="2400"/>
              <a:buFont typeface="Calibri"/>
              <a:buChar char="●"/>
            </a:pPr>
            <a:r>
              <a:rPr lang="it-IT" sz="2400">
                <a:solidFill>
                  <a:schemeClr val="dk1"/>
                </a:solidFill>
                <a:latin typeface="Calibri"/>
                <a:ea typeface="Calibri"/>
                <a:cs typeface="Calibri"/>
                <a:sym typeface="Calibri"/>
              </a:rPr>
              <a:t>Positive relationships provide emotional support and reduce stress, making it easier to form sustainable habits.</a:t>
            </a:r>
            <a:endParaRPr sz="2400">
              <a:solidFill>
                <a:schemeClr val="dk1"/>
              </a:solidFill>
              <a:latin typeface="Calibri"/>
              <a:ea typeface="Calibri"/>
              <a:cs typeface="Calibri"/>
              <a:sym typeface="Calibri"/>
            </a:endParaRPr>
          </a:p>
          <a:p>
            <a:pPr marL="457200" lvl="0" indent="-381000" algn="l" rtl="0">
              <a:lnSpc>
                <a:spcPct val="150000"/>
              </a:lnSpc>
              <a:spcBef>
                <a:spcPts val="0"/>
              </a:spcBef>
              <a:spcAft>
                <a:spcPts val="0"/>
              </a:spcAft>
              <a:buClr>
                <a:schemeClr val="dk1"/>
              </a:buClr>
              <a:buSzPts val="2400"/>
              <a:buFont typeface="Calibri"/>
              <a:buChar char="●"/>
            </a:pPr>
            <a:r>
              <a:rPr lang="it-IT" sz="2400">
                <a:solidFill>
                  <a:schemeClr val="dk1"/>
                </a:solidFill>
                <a:latin typeface="Calibri"/>
                <a:ea typeface="Calibri"/>
                <a:cs typeface="Calibri"/>
                <a:sym typeface="Calibri"/>
              </a:rPr>
              <a:t>Surrounding yourself with people who have similar healthy goals can inspire you to adopt better routines.</a:t>
            </a:r>
            <a:endParaRPr sz="240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307ba1ff3eb_0_68"/>
          <p:cNvSpPr txBox="1"/>
          <p:nvPr/>
        </p:nvSpPr>
        <p:spPr>
          <a:xfrm>
            <a:off x="6376307" y="6384411"/>
            <a:ext cx="54114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2"/>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9" name="Google Shape;199;p12"/>
          <p:cNvSpPr txBox="1"/>
          <p:nvPr/>
        </p:nvSpPr>
        <p:spPr>
          <a:xfrm>
            <a:off x="1523999" y="241642"/>
            <a:ext cx="9206700" cy="64530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2800"/>
              <a:buFont typeface="Arial"/>
              <a:buNone/>
            </a:pPr>
            <a:r>
              <a:rPr lang="it-IT" sz="2800" b="1" i="0" u="none" strike="noStrike" cap="none">
                <a:solidFill>
                  <a:srgbClr val="000000"/>
                </a:solidFill>
                <a:latin typeface="Calibri"/>
                <a:ea typeface="Calibri"/>
                <a:cs typeface="Calibri"/>
                <a:sym typeface="Calibri"/>
              </a:rPr>
              <a:t>Who’s Sana Barada? </a:t>
            </a:r>
            <a:endParaRPr sz="2800" b="0" i="0" u="none" strike="noStrike" cap="none">
              <a:solidFill>
                <a:schemeClr val="dk1"/>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000"/>
              <a:buFont typeface="Arial"/>
              <a:buNone/>
            </a:pPr>
            <a:endParaRPr sz="2000" b="1" i="0" u="none" strike="noStrike" cap="none">
              <a:solidFill>
                <a:srgbClr val="000000"/>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000"/>
              <a:buFont typeface="Arial"/>
              <a:buNone/>
            </a:pPr>
            <a:r>
              <a:rPr lang="it-IT" sz="2000" b="1" i="0" u="none" strike="noStrike" cap="none">
                <a:solidFill>
                  <a:schemeClr val="dk1"/>
                </a:solidFill>
                <a:latin typeface="Calibri"/>
                <a:ea typeface="Calibri"/>
                <a:cs typeface="Calibri"/>
                <a:sym typeface="Calibri"/>
              </a:rPr>
              <a:t>website: </a:t>
            </a:r>
            <a:r>
              <a:rPr lang="it-IT" sz="2000" b="1" i="0" u="sng" strike="noStrike" cap="none">
                <a:solidFill>
                  <a:srgbClr val="2F549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www.sanafirenze.com</a:t>
            </a:r>
            <a:endParaRPr sz="2000" b="0" i="0" u="none" strike="noStrike" cap="none">
              <a:solidFill>
                <a:srgbClr val="2F5496"/>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1400"/>
              <a:buFont typeface="Arial"/>
              <a:buNone/>
            </a:pPr>
            <a:r>
              <a:rPr lang="it-IT" sz="1400" b="0" i="1" u="none" strike="noStrike" cap="none">
                <a:solidFill>
                  <a:srgbClr val="000000"/>
                </a:solidFill>
                <a:latin typeface="Calibri"/>
                <a:ea typeface="Calibri"/>
                <a:cs typeface="Calibri"/>
                <a:sym typeface="Calibri"/>
              </a:rPr>
              <a:t> </a:t>
            </a:r>
            <a:endParaRPr sz="1400" b="0" i="0" u="none" strike="noStrike" cap="none">
              <a:solidFill>
                <a:schemeClr val="dk1"/>
              </a:solidFill>
              <a:latin typeface="Calibri"/>
              <a:ea typeface="Calibri"/>
              <a:cs typeface="Calibri"/>
              <a:sym typeface="Calibri"/>
            </a:endParaRPr>
          </a:p>
          <a:p>
            <a:pPr marL="0" marR="0" lvl="0" indent="0" algn="l" rtl="0">
              <a:lnSpc>
                <a:spcPct val="115000"/>
              </a:lnSpc>
              <a:spcBef>
                <a:spcPts val="0"/>
              </a:spcBef>
              <a:spcAft>
                <a:spcPts val="0"/>
              </a:spcAft>
              <a:buClr>
                <a:schemeClr val="dk1"/>
              </a:buClr>
              <a:buSzPts val="1100"/>
              <a:buFont typeface="Arial"/>
              <a:buNone/>
            </a:pPr>
            <a:r>
              <a:rPr lang="it-IT" sz="1600" b="0" i="1" u="none" strike="noStrike" cap="none">
                <a:solidFill>
                  <a:schemeClr val="dk1"/>
                </a:solidFill>
                <a:latin typeface="Arial"/>
                <a:ea typeface="Arial"/>
                <a:cs typeface="Arial"/>
                <a:sym typeface="Arial"/>
              </a:rPr>
              <a:t>I’m a clinical pharmacist from the Lebanese American University (LAU) with a doctorate in applied pharmacology and pharmacovigilance. In 2012, I attended the International Program on Addiction Studies, IPAS, a master's degree participated by Virginia Commonwealth University, King's College London, the University of Adelaide, and recommended by NIDA, the American National Institute on Drug Abuse. Over the years I have conceived and developed a series of particularly significant initiatives and projects, also presented to the WHO (World Health Organization), with the United Nations, the Italian Cooperation in Lebanon, and various NGOs, operating both in Italy and in the Middle East. I have been working as a freelancer since 2015, helping people with problems related to various addictions. I’m a speaker at conferences in the field of addictions, eating disorders and public health and author of scientific publications in national magazines. I have achieved international recognition for my scientific contributions.</a:t>
            </a:r>
            <a:endParaRPr sz="1600" b="0" i="1" u="none" strike="noStrike" cap="none">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it-IT" sz="1600" b="0" i="1" u="none" strike="noStrike" cap="none">
                <a:solidFill>
                  <a:srgbClr val="1F1F1F"/>
                </a:solidFill>
                <a:latin typeface="Arial"/>
                <a:ea typeface="Arial"/>
                <a:cs typeface="Arial"/>
                <a:sym typeface="Arial"/>
              </a:rPr>
              <a:t>Proud mother of 3 wonderful children and author of the book 'Leggera e Invisibile'.</a:t>
            </a:r>
            <a:endParaRPr sz="1600" b="0" i="1" u="none" strike="noStrike" cap="none">
              <a:solidFill>
                <a:srgbClr val="1F1F1F"/>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it-IT" sz="1600" b="0" i="1" u="none" strike="noStrike" cap="none">
                <a:solidFill>
                  <a:schemeClr val="dk1"/>
                </a:solidFill>
                <a:latin typeface="Arial"/>
                <a:ea typeface="Arial"/>
                <a:cs typeface="Arial"/>
                <a:sym typeface="Arial"/>
              </a:rPr>
              <a:t>I speak four languages: English, Italian, Arabic and French</a:t>
            </a:r>
            <a:endParaRPr sz="1600" b="0" i="1" u="none" strike="noStrike" cap="none">
              <a:solidFill>
                <a:schemeClr val="dk1"/>
              </a:solidFill>
              <a:latin typeface="Arial"/>
              <a:ea typeface="Arial"/>
              <a:cs typeface="Arial"/>
              <a:sym typeface="Arial"/>
            </a:endParaRPr>
          </a:p>
          <a:p>
            <a:pPr marL="0" marR="0" lvl="0" indent="0" algn="just" rtl="0">
              <a:lnSpc>
                <a:spcPct val="115000"/>
              </a:lnSpc>
              <a:spcBef>
                <a:spcPts val="800"/>
              </a:spcBef>
              <a:spcAft>
                <a:spcPts val="0"/>
              </a:spcAft>
              <a:buClr>
                <a:srgbClr val="000000"/>
              </a:buClr>
              <a:buSzPts val="1600"/>
              <a:buFont typeface="Arial"/>
              <a:buNone/>
            </a:pPr>
            <a:endParaRPr sz="1600" b="0" i="1" u="none" strike="noStrike" cap="none">
              <a:solidFill>
                <a:schemeClr val="dk1"/>
              </a:solidFill>
              <a:latin typeface="Calibri"/>
              <a:ea typeface="Calibri"/>
              <a:cs typeface="Calibri"/>
              <a:sym typeface="Calibri"/>
            </a:endParaRPr>
          </a:p>
          <a:p>
            <a:pPr marL="0" marR="0" lvl="0" indent="0" algn="ctr" rtl="0">
              <a:lnSpc>
                <a:spcPct val="100000"/>
              </a:lnSpc>
              <a:spcBef>
                <a:spcPts val="80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Calibri"/>
              <a:ea typeface="Calibri"/>
              <a:cs typeface="Calibri"/>
              <a:sym typeface="Calibri"/>
            </a:endParaRPr>
          </a:p>
        </p:txBody>
      </p:sp>
      <p:sp>
        <p:nvSpPr>
          <p:cNvPr id="200" name="Google Shape;200;p12"/>
          <p:cNvSpPr txBox="1"/>
          <p:nvPr/>
        </p:nvSpPr>
        <p:spPr>
          <a:xfrm>
            <a:off x="6359979" y="6430516"/>
            <a:ext cx="5419690"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3"/>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6" name="Google Shape;206;p13"/>
          <p:cNvSpPr txBox="1"/>
          <p:nvPr/>
        </p:nvSpPr>
        <p:spPr>
          <a:xfrm>
            <a:off x="1524000" y="588752"/>
            <a:ext cx="9144000" cy="535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SzPts val="1100"/>
              <a:buFont typeface="Arial"/>
              <a:buNone/>
            </a:pPr>
            <a:r>
              <a:rPr lang="it-IT" sz="3000" b="1" i="1">
                <a:solidFill>
                  <a:schemeClr val="dk1"/>
                </a:solidFill>
                <a:latin typeface="Calibri"/>
                <a:ea typeface="Calibri"/>
                <a:cs typeface="Calibri"/>
                <a:sym typeface="Calibri"/>
              </a:rPr>
              <a:t>How to Book an Appointment with Dr. Barada:</a:t>
            </a:r>
            <a:endParaRPr sz="3000" b="1"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2400" b="1" i="1">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b="1" i="1">
                <a:solidFill>
                  <a:schemeClr val="dk1"/>
                </a:solidFill>
                <a:latin typeface="Calibri"/>
                <a:ea typeface="Calibri"/>
                <a:cs typeface="Calibri"/>
                <a:sym typeface="Calibri"/>
              </a:rPr>
              <a:t>    1.    WhatsApp: +39 3335467043 (Fastest way to reach out)</a:t>
            </a:r>
            <a:endParaRPr sz="2400" b="1" i="1">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2400" b="1" i="1">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b="1" i="1">
                <a:solidFill>
                  <a:schemeClr val="dk1"/>
                </a:solidFill>
                <a:latin typeface="Calibri"/>
                <a:ea typeface="Calibri"/>
                <a:cs typeface="Calibri"/>
                <a:sym typeface="Calibri"/>
              </a:rPr>
              <a:t>    2.    Email: info@sanafirenze.com (For detailed inquiries)</a:t>
            </a:r>
            <a:endParaRPr sz="2400" b="1" i="1">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2400" b="1" i="1">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b="1" i="1">
                <a:solidFill>
                  <a:schemeClr val="dk1"/>
                </a:solidFill>
                <a:latin typeface="Calibri"/>
                <a:ea typeface="Calibri"/>
                <a:cs typeface="Calibri"/>
                <a:sym typeface="Calibri"/>
              </a:rPr>
              <a:t>    3.    Website: www.sanafirenze.com (For additional information)</a:t>
            </a:r>
            <a:endParaRPr sz="2400" b="1"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2400"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2400" b="1"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r>
              <a:rPr lang="it-IT" sz="2400" b="1" i="1">
                <a:solidFill>
                  <a:schemeClr val="dk1"/>
                </a:solidFill>
                <a:latin typeface="Calibri"/>
                <a:ea typeface="Calibri"/>
                <a:cs typeface="Calibri"/>
                <a:sym typeface="Calibri"/>
              </a:rPr>
              <a:t>Follow us on social media for updates and wellness tips:</a:t>
            </a:r>
            <a:endParaRPr sz="2400" b="1"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2400" b="1" i="1">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r>
              <a:rPr lang="it-IT" sz="2400" b="1" i="1">
                <a:solidFill>
                  <a:schemeClr val="dk1"/>
                </a:solidFill>
                <a:latin typeface="Calibri"/>
                <a:ea typeface="Calibri"/>
                <a:cs typeface="Calibri"/>
                <a:sym typeface="Calibri"/>
              </a:rPr>
              <a:t>    •    Facebook: sanafirenze</a:t>
            </a:r>
            <a:endParaRPr sz="2400" b="1" i="1">
              <a:solidFill>
                <a:schemeClr val="dk1"/>
              </a:solidFill>
              <a:latin typeface="Calibri"/>
              <a:ea typeface="Calibri"/>
              <a:cs typeface="Calibri"/>
              <a:sym typeface="Calibri"/>
            </a:endParaRPr>
          </a:p>
          <a:p>
            <a:pPr marL="457200" lvl="0" indent="-381000" algn="ctr" rtl="0">
              <a:spcBef>
                <a:spcPts val="0"/>
              </a:spcBef>
              <a:spcAft>
                <a:spcPts val="0"/>
              </a:spcAft>
              <a:buClr>
                <a:schemeClr val="dk1"/>
              </a:buClr>
              <a:buSzPts val="2400"/>
              <a:buFont typeface="Calibri"/>
              <a:buChar char="●"/>
            </a:pPr>
            <a:r>
              <a:rPr lang="it-IT" sz="2400" b="1" i="1">
                <a:solidFill>
                  <a:schemeClr val="dk1"/>
                </a:solidFill>
                <a:latin typeface="Calibri"/>
                <a:ea typeface="Calibri"/>
                <a:cs typeface="Calibri"/>
                <a:sym typeface="Calibri"/>
              </a:rPr>
              <a:t>Instagram: @dottoressa.sana.barada</a:t>
            </a:r>
            <a:endParaRPr sz="2400" b="1" i="1">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2400" b="0" i="0" u="none" strike="noStrike" cap="none">
              <a:solidFill>
                <a:schemeClr val="dk1"/>
              </a:solidFill>
              <a:latin typeface="Calibri"/>
              <a:ea typeface="Calibri"/>
              <a:cs typeface="Calibri"/>
              <a:sym typeface="Calibri"/>
            </a:endParaRPr>
          </a:p>
        </p:txBody>
      </p:sp>
      <p:sp>
        <p:nvSpPr>
          <p:cNvPr id="207" name="Google Shape;207;p13"/>
          <p:cNvSpPr txBox="1"/>
          <p:nvPr/>
        </p:nvSpPr>
        <p:spPr>
          <a:xfrm>
            <a:off x="6408964" y="6397858"/>
            <a:ext cx="5354377"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307ba1ff3eb_0_0"/>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2" name="Google Shape;92;g307ba1ff3eb_0_0"/>
          <p:cNvSpPr txBox="1"/>
          <p:nvPr/>
        </p:nvSpPr>
        <p:spPr>
          <a:xfrm>
            <a:off x="1460350" y="286426"/>
            <a:ext cx="9144000" cy="624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endParaRPr sz="2400" i="0" u="none" strike="noStrike" cap="none">
              <a:solidFill>
                <a:srgbClr val="0070C0"/>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r>
              <a:rPr lang="it-IT" sz="3000" b="1">
                <a:solidFill>
                  <a:srgbClr val="3F3F3F"/>
                </a:solidFill>
                <a:latin typeface="Calibri"/>
                <a:ea typeface="Calibri"/>
                <a:cs typeface="Calibri"/>
                <a:sym typeface="Calibri"/>
              </a:rPr>
              <a:t>What are the similarities between addictions to substances, food, electronics, relationships, and thinking patterns?</a:t>
            </a:r>
            <a:endParaRPr sz="3000" b="1">
              <a:solidFill>
                <a:srgbClr val="3F3F3F"/>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3000" b="1">
              <a:solidFill>
                <a:srgbClr val="3F3F3F"/>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2400">
              <a:solidFill>
                <a:srgbClr val="3F3F3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b="1">
                <a:solidFill>
                  <a:srgbClr val="3F3F3F"/>
                </a:solidFill>
                <a:latin typeface="Calibri"/>
                <a:ea typeface="Calibri"/>
                <a:cs typeface="Calibri"/>
                <a:sym typeface="Calibri"/>
              </a:rPr>
              <a:t>Key Concepts</a:t>
            </a:r>
            <a:r>
              <a:rPr lang="it-IT" sz="2400">
                <a:solidFill>
                  <a:srgbClr val="3F3F3F"/>
                </a:solidFill>
                <a:latin typeface="Calibri"/>
                <a:ea typeface="Calibri"/>
                <a:cs typeface="Calibri"/>
                <a:sym typeface="Calibri"/>
              </a:rPr>
              <a:t> in Addiction Development:</a:t>
            </a:r>
            <a:endParaRPr sz="2400">
              <a:solidFill>
                <a:srgbClr val="3F3F3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a:solidFill>
                  <a:srgbClr val="3F3F3F"/>
                </a:solidFill>
                <a:latin typeface="Calibri"/>
                <a:ea typeface="Calibri"/>
                <a:cs typeface="Calibri"/>
                <a:sym typeface="Calibri"/>
              </a:rPr>
              <a:t> </a:t>
            </a:r>
            <a:endParaRPr sz="2400">
              <a:solidFill>
                <a:srgbClr val="3F3F3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a:solidFill>
                  <a:srgbClr val="3F3F3F"/>
                </a:solidFill>
                <a:latin typeface="Calibri"/>
                <a:ea typeface="Calibri"/>
                <a:cs typeface="Calibri"/>
                <a:sym typeface="Calibri"/>
              </a:rPr>
              <a:t>1.    Instantaneous gratification seeking / </a:t>
            </a:r>
            <a:r>
              <a:rPr lang="it-IT" sz="2400" b="1">
                <a:solidFill>
                  <a:srgbClr val="3F3F3F"/>
                </a:solidFill>
                <a:latin typeface="Calibri"/>
                <a:ea typeface="Calibri"/>
                <a:cs typeface="Calibri"/>
                <a:sym typeface="Calibri"/>
              </a:rPr>
              <a:t>pleasure</a:t>
            </a:r>
            <a:endParaRPr sz="2400" b="1">
              <a:solidFill>
                <a:srgbClr val="3F3F3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a:solidFill>
                  <a:srgbClr val="3F3F3F"/>
                </a:solidFill>
                <a:latin typeface="Calibri"/>
                <a:ea typeface="Calibri"/>
                <a:cs typeface="Calibri"/>
                <a:sym typeface="Calibri"/>
              </a:rPr>
              <a:t>2.    </a:t>
            </a:r>
            <a:r>
              <a:rPr lang="it-IT" sz="2400" b="1">
                <a:solidFill>
                  <a:srgbClr val="3F3F3F"/>
                </a:solidFill>
                <a:latin typeface="Calibri"/>
                <a:ea typeface="Calibri"/>
                <a:cs typeface="Calibri"/>
                <a:sym typeface="Calibri"/>
              </a:rPr>
              <a:t>Repetition</a:t>
            </a:r>
            <a:r>
              <a:rPr lang="it-IT" sz="2400">
                <a:solidFill>
                  <a:srgbClr val="3F3F3F"/>
                </a:solidFill>
                <a:latin typeface="Calibri"/>
                <a:ea typeface="Calibri"/>
                <a:cs typeface="Calibri"/>
                <a:sym typeface="Calibri"/>
              </a:rPr>
              <a:t> of behavior</a:t>
            </a:r>
            <a:endParaRPr sz="2400">
              <a:solidFill>
                <a:srgbClr val="3F3F3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a:solidFill>
                  <a:srgbClr val="3F3F3F"/>
                </a:solidFill>
                <a:latin typeface="Calibri"/>
                <a:ea typeface="Calibri"/>
                <a:cs typeface="Calibri"/>
                <a:sym typeface="Calibri"/>
              </a:rPr>
              <a:t>3.   </a:t>
            </a:r>
            <a:r>
              <a:rPr lang="it-IT" sz="2400" b="1">
                <a:solidFill>
                  <a:srgbClr val="3F3F3F"/>
                </a:solidFill>
                <a:latin typeface="Calibri"/>
                <a:ea typeface="Calibri"/>
                <a:cs typeface="Calibri"/>
                <a:sym typeface="Calibri"/>
              </a:rPr>
              <a:t> Tolerance</a:t>
            </a:r>
            <a:r>
              <a:rPr lang="it-IT" sz="2400">
                <a:solidFill>
                  <a:srgbClr val="3F3F3F"/>
                </a:solidFill>
                <a:latin typeface="Calibri"/>
                <a:ea typeface="Calibri"/>
                <a:cs typeface="Calibri"/>
                <a:sym typeface="Calibri"/>
              </a:rPr>
              <a:t> increase</a:t>
            </a:r>
            <a:endParaRPr sz="2400">
              <a:solidFill>
                <a:srgbClr val="3F3F3F"/>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sz="2400">
                <a:solidFill>
                  <a:srgbClr val="3F3F3F"/>
                </a:solidFill>
                <a:latin typeface="Calibri"/>
                <a:ea typeface="Calibri"/>
                <a:cs typeface="Calibri"/>
                <a:sym typeface="Calibri"/>
              </a:rPr>
              <a:t>4.    </a:t>
            </a:r>
            <a:r>
              <a:rPr lang="it-IT" sz="2400" b="1">
                <a:solidFill>
                  <a:srgbClr val="3F3F3F"/>
                </a:solidFill>
                <a:latin typeface="Calibri"/>
                <a:ea typeface="Calibri"/>
                <a:cs typeface="Calibri"/>
                <a:sym typeface="Calibri"/>
              </a:rPr>
              <a:t>Polarization</a:t>
            </a:r>
            <a:r>
              <a:rPr lang="it-IT" sz="2400">
                <a:solidFill>
                  <a:srgbClr val="3F3F3F"/>
                </a:solidFill>
                <a:latin typeface="Calibri"/>
                <a:ea typeface="Calibri"/>
                <a:cs typeface="Calibri"/>
                <a:sym typeface="Calibri"/>
              </a:rPr>
              <a:t> of focus</a:t>
            </a:r>
            <a:endParaRPr sz="2400">
              <a:solidFill>
                <a:srgbClr val="3F3F3F"/>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800"/>
              <a:buFont typeface="Arial"/>
              <a:buNone/>
            </a:pPr>
            <a:r>
              <a:rPr lang="it-IT" sz="2400">
                <a:solidFill>
                  <a:srgbClr val="3F3F3F"/>
                </a:solidFill>
                <a:latin typeface="Calibri"/>
                <a:ea typeface="Calibri"/>
                <a:cs typeface="Calibri"/>
                <a:sym typeface="Calibri"/>
              </a:rPr>
              <a:t>5.    </a:t>
            </a:r>
            <a:r>
              <a:rPr lang="it-IT" sz="2400" b="1">
                <a:solidFill>
                  <a:srgbClr val="3F3F3F"/>
                </a:solidFill>
                <a:latin typeface="Calibri"/>
                <a:ea typeface="Calibri"/>
                <a:cs typeface="Calibri"/>
                <a:sym typeface="Calibri"/>
              </a:rPr>
              <a:t>Disconnection</a:t>
            </a:r>
            <a:r>
              <a:rPr lang="it-IT" sz="2400">
                <a:solidFill>
                  <a:srgbClr val="3F3F3F"/>
                </a:solidFill>
                <a:latin typeface="Calibri"/>
                <a:ea typeface="Calibri"/>
                <a:cs typeface="Calibri"/>
                <a:sym typeface="Calibri"/>
              </a:rPr>
              <a:t> between judgment and decision-making</a:t>
            </a:r>
            <a:endParaRPr sz="2400">
              <a:solidFill>
                <a:srgbClr val="3F3F3F"/>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800"/>
              <a:buFont typeface="Arial"/>
              <a:buNone/>
            </a:pPr>
            <a:endParaRPr sz="2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3" name="Google Shape;93;g307ba1ff3eb_0_0"/>
          <p:cNvSpPr txBox="1"/>
          <p:nvPr/>
        </p:nvSpPr>
        <p:spPr>
          <a:xfrm>
            <a:off x="6319157" y="6381530"/>
            <a:ext cx="53952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2"/>
          <p:cNvSpPr txBox="1"/>
          <p:nvPr/>
        </p:nvSpPr>
        <p:spPr>
          <a:xfrm>
            <a:off x="2228850" y="1415589"/>
            <a:ext cx="7747800" cy="3576600"/>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Clr>
                <a:srgbClr val="000000"/>
              </a:buClr>
              <a:buSzPts val="2800"/>
              <a:buFont typeface="Arial"/>
              <a:buNone/>
            </a:pPr>
            <a:r>
              <a:rPr lang="it-IT" sz="2800" b="0" i="0" u="none" strike="noStrike" cap="none">
                <a:solidFill>
                  <a:schemeClr val="dk1"/>
                </a:solidFill>
                <a:latin typeface="Calibri"/>
                <a:ea typeface="Calibri"/>
                <a:cs typeface="Calibri"/>
                <a:sym typeface="Calibri"/>
              </a:rPr>
              <a:t>My work in addiction field develops in two ways:</a:t>
            </a:r>
            <a:endParaRPr sz="2800" b="0" i="0" u="none" strike="noStrike" cap="none">
              <a:solidFill>
                <a:schemeClr val="dk1"/>
              </a:solidFill>
              <a:latin typeface="Calibri"/>
              <a:ea typeface="Calibri"/>
              <a:cs typeface="Calibri"/>
              <a:sym typeface="Calibri"/>
            </a:endParaRPr>
          </a:p>
          <a:p>
            <a:pPr marL="0" marR="0" lvl="0" indent="0" algn="just" rtl="0">
              <a:lnSpc>
                <a:spcPct val="115000"/>
              </a:lnSpc>
              <a:spcBef>
                <a:spcPts val="0"/>
              </a:spcBef>
              <a:spcAft>
                <a:spcPts val="0"/>
              </a:spcAft>
              <a:buClr>
                <a:srgbClr val="000000"/>
              </a:buClr>
              <a:buSzPts val="2800"/>
              <a:buFont typeface="Arial"/>
              <a:buNone/>
            </a:pPr>
            <a:endParaRPr sz="2800">
              <a:solidFill>
                <a:schemeClr val="dk1"/>
              </a:solidFill>
              <a:latin typeface="Calibri"/>
              <a:ea typeface="Calibri"/>
              <a:cs typeface="Calibri"/>
              <a:sym typeface="Calibri"/>
            </a:endParaRPr>
          </a:p>
          <a:p>
            <a:pPr marL="342900" lvl="0" indent="-342900" algn="just" rtl="0">
              <a:lnSpc>
                <a:spcPct val="115000"/>
              </a:lnSpc>
              <a:spcBef>
                <a:spcPts val="800"/>
              </a:spcBef>
              <a:spcAft>
                <a:spcPts val="0"/>
              </a:spcAft>
              <a:buClr>
                <a:schemeClr val="dk1"/>
              </a:buClr>
              <a:buSzPts val="2800"/>
              <a:buFont typeface="Noto Sans Symbols"/>
              <a:buChar char="−"/>
            </a:pPr>
            <a:r>
              <a:rPr lang="it-IT" sz="2800" b="1">
                <a:solidFill>
                  <a:schemeClr val="dk1"/>
                </a:solidFill>
                <a:latin typeface="Calibri"/>
                <a:ea typeface="Calibri"/>
                <a:cs typeface="Calibri"/>
                <a:sym typeface="Calibri"/>
              </a:rPr>
              <a:t>One on One </a:t>
            </a:r>
            <a:endParaRPr sz="2800" b="0" i="0" u="none" strike="noStrike" cap="none">
              <a:solidFill>
                <a:schemeClr val="dk1"/>
              </a:solidFill>
              <a:latin typeface="Calibri"/>
              <a:ea typeface="Calibri"/>
              <a:cs typeface="Calibri"/>
              <a:sym typeface="Calibri"/>
            </a:endParaRPr>
          </a:p>
          <a:p>
            <a:pPr marL="342900" marR="0" lvl="0" indent="-342900" algn="just" rtl="0">
              <a:lnSpc>
                <a:spcPct val="115000"/>
              </a:lnSpc>
              <a:spcBef>
                <a:spcPts val="800"/>
              </a:spcBef>
              <a:spcAft>
                <a:spcPts val="0"/>
              </a:spcAft>
              <a:buClr>
                <a:schemeClr val="dk1"/>
              </a:buClr>
              <a:buSzPts val="2800"/>
              <a:buFont typeface="Noto Sans Symbols"/>
              <a:buChar char="−"/>
            </a:pPr>
            <a:r>
              <a:rPr lang="it-IT" sz="2800" b="1" i="0" u="none" strike="noStrike" cap="none">
                <a:solidFill>
                  <a:schemeClr val="dk1"/>
                </a:solidFill>
                <a:latin typeface="Calibri"/>
                <a:ea typeface="Calibri"/>
                <a:cs typeface="Calibri"/>
                <a:sym typeface="Calibri"/>
              </a:rPr>
              <a:t>Prevention and maintenance </a:t>
            </a:r>
            <a:endParaRPr sz="1400" b="0" i="0" u="none" strike="noStrike" cap="none">
              <a:solidFill>
                <a:srgbClr val="000000"/>
              </a:solidFill>
              <a:latin typeface="Arial"/>
              <a:ea typeface="Arial"/>
              <a:cs typeface="Arial"/>
              <a:sym typeface="Arial"/>
            </a:endParaRPr>
          </a:p>
          <a:p>
            <a:pPr marL="0" marR="0" lvl="0" indent="0" algn="just" rtl="0">
              <a:lnSpc>
                <a:spcPct val="115000"/>
              </a:lnSpc>
              <a:spcBef>
                <a:spcPts val="800"/>
              </a:spcBef>
              <a:spcAft>
                <a:spcPts val="0"/>
              </a:spcAft>
              <a:buClr>
                <a:srgbClr val="000000"/>
              </a:buClr>
              <a:buSzPts val="2800"/>
              <a:buFont typeface="Arial"/>
              <a:buNone/>
            </a:pPr>
            <a:endParaRPr sz="2800" b="0" i="0" u="none" strike="noStrike" cap="none">
              <a:solidFill>
                <a:schemeClr val="dk1"/>
              </a:solidFill>
              <a:latin typeface="Calibri"/>
              <a:ea typeface="Calibri"/>
              <a:cs typeface="Calibri"/>
              <a:sym typeface="Calibri"/>
            </a:endParaRPr>
          </a:p>
          <a:p>
            <a:pPr marL="457200" marR="0" lvl="0" indent="0" algn="just" rtl="0">
              <a:lnSpc>
                <a:spcPct val="115000"/>
              </a:lnSpc>
              <a:spcBef>
                <a:spcPts val="800"/>
              </a:spcBef>
              <a:spcAft>
                <a:spcPts val="0"/>
              </a:spcAft>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0" name="Google Shape;100;p2"/>
          <p:cNvSpPr txBox="1"/>
          <p:nvPr/>
        </p:nvSpPr>
        <p:spPr>
          <a:xfrm>
            <a:off x="6376307" y="6389694"/>
            <a:ext cx="5395198"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307ba1ff3eb_0_7"/>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6" name="Google Shape;106;g307ba1ff3eb_0_7"/>
          <p:cNvSpPr txBox="1"/>
          <p:nvPr/>
        </p:nvSpPr>
        <p:spPr>
          <a:xfrm>
            <a:off x="1523999" y="700781"/>
            <a:ext cx="9144000" cy="62184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3200"/>
              <a:buFont typeface="Arial"/>
              <a:buNone/>
            </a:pPr>
            <a:r>
              <a:rPr lang="it-IT" sz="3200" b="1" i="0" u="none" strike="noStrike" cap="none">
                <a:solidFill>
                  <a:schemeClr val="dk1"/>
                </a:solidFill>
                <a:latin typeface="Calibri"/>
                <a:ea typeface="Calibri"/>
                <a:cs typeface="Calibri"/>
                <a:sym typeface="Calibri"/>
              </a:rPr>
              <a:t>One-on-One</a:t>
            </a:r>
            <a:endParaRPr sz="1400" b="0" i="0" u="none" strike="noStrike" cap="none">
              <a:solidFill>
                <a:srgbClr val="000000"/>
              </a:solidFill>
              <a:latin typeface="Arial"/>
              <a:ea typeface="Arial"/>
              <a:cs typeface="Arial"/>
              <a:sym typeface="Arial"/>
            </a:endParaRPr>
          </a:p>
          <a:p>
            <a:pPr marL="0" marR="0" lvl="0" indent="0" algn="ctr" rtl="0">
              <a:lnSpc>
                <a:spcPct val="115000"/>
              </a:lnSpc>
              <a:spcBef>
                <a:spcPts val="800"/>
              </a:spcBef>
              <a:spcAft>
                <a:spcPts val="0"/>
              </a:spcAft>
              <a:buClr>
                <a:srgbClr val="000000"/>
              </a:buClr>
              <a:buSzPts val="3200"/>
              <a:buFont typeface="Arial"/>
              <a:buNone/>
            </a:pPr>
            <a:endParaRPr sz="3200" b="1" i="0" u="none" strike="noStrike" cap="none">
              <a:solidFill>
                <a:schemeClr val="dk1"/>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r>
              <a:rPr lang="it-IT" sz="2400" b="0" i="0" u="none" strike="noStrike" cap="none">
                <a:solidFill>
                  <a:schemeClr val="dk1"/>
                </a:solidFill>
                <a:latin typeface="Calibri"/>
                <a:ea typeface="Calibri"/>
                <a:cs typeface="Calibri"/>
                <a:sym typeface="Calibri"/>
              </a:rPr>
              <a:t>- </a:t>
            </a:r>
            <a:r>
              <a:rPr lang="it-IT" sz="2400" b="0" i="0" u="none" strike="noStrike" cap="none">
                <a:solidFill>
                  <a:srgbClr val="1F1F1F"/>
                </a:solidFill>
                <a:latin typeface="Calibri"/>
                <a:ea typeface="Calibri"/>
                <a:cs typeface="Calibri"/>
                <a:sym typeface="Calibri"/>
              </a:rPr>
              <a:t>It is based on </a:t>
            </a:r>
            <a:r>
              <a:rPr lang="it-IT" sz="2400" b="1" i="0" u="none" strike="noStrike" cap="none">
                <a:solidFill>
                  <a:srgbClr val="1F1F1F"/>
                </a:solidFill>
                <a:latin typeface="Calibri"/>
                <a:ea typeface="Calibri"/>
                <a:cs typeface="Calibri"/>
                <a:sym typeface="Calibri"/>
              </a:rPr>
              <a:t>personalized/tailored</a:t>
            </a:r>
            <a:r>
              <a:rPr lang="it-IT" sz="2400" b="0" i="0" u="none" strike="noStrike" cap="none">
                <a:solidFill>
                  <a:srgbClr val="1F1F1F"/>
                </a:solidFill>
                <a:latin typeface="Calibri"/>
                <a:ea typeface="Calibri"/>
                <a:cs typeface="Calibri"/>
                <a:sym typeface="Calibri"/>
              </a:rPr>
              <a:t> work with patients to help them abandon what, by creating </a:t>
            </a:r>
            <a:r>
              <a:rPr lang="it-IT" sz="2400" b="1" i="0" u="none" strike="noStrike" cap="none">
                <a:solidFill>
                  <a:srgbClr val="1F1F1F"/>
                </a:solidFill>
                <a:latin typeface="Calibri"/>
                <a:ea typeface="Calibri"/>
                <a:cs typeface="Calibri"/>
                <a:sym typeface="Calibri"/>
              </a:rPr>
              <a:t>pleasure,</a:t>
            </a:r>
            <a:r>
              <a:rPr lang="it-IT" sz="2400" b="0" i="0" u="none" strike="noStrike" cap="none">
                <a:solidFill>
                  <a:srgbClr val="1F1F1F"/>
                </a:solidFill>
                <a:latin typeface="Calibri"/>
                <a:ea typeface="Calibri"/>
                <a:cs typeface="Calibri"/>
                <a:sym typeface="Calibri"/>
              </a:rPr>
              <a:t> leads them in some cases to dysfunctional behavior that can be classified as "abuse", despite being aware of the negative consequences that this behavior generates.</a:t>
            </a:r>
            <a:endParaRPr sz="2400" b="0" i="0" u="none" strike="noStrike" cap="none">
              <a:solidFill>
                <a:srgbClr val="1F1F1F"/>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endParaRPr sz="2400" b="0" i="0" u="none" strike="noStrike" cap="none">
              <a:solidFill>
                <a:srgbClr val="1F1F1F"/>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r>
              <a:rPr lang="it-IT" sz="2400" b="0" i="0" u="none" strike="noStrike" cap="none">
                <a:solidFill>
                  <a:srgbClr val="1F1F1F"/>
                </a:solidFill>
                <a:latin typeface="Calibri"/>
                <a:ea typeface="Calibri"/>
                <a:cs typeface="Calibri"/>
                <a:sym typeface="Calibri"/>
              </a:rPr>
              <a:t>- It is an improvement in lifestyle through the elimination of addictions not only to substances such as drugs, alcohol, nicotine, etc. </a:t>
            </a:r>
            <a:r>
              <a:rPr lang="it-IT" sz="2400" b="1" i="0" u="none" strike="noStrike" cap="none">
                <a:solidFill>
                  <a:srgbClr val="1F1F1F"/>
                </a:solidFill>
                <a:latin typeface="Calibri"/>
                <a:ea typeface="Calibri"/>
                <a:cs typeface="Calibri"/>
                <a:sym typeface="Calibri"/>
              </a:rPr>
              <a:t>but also from food, from electronics, from a partner, sex, etc</a:t>
            </a:r>
            <a:endParaRPr sz="2400" b="1" i="0" u="none" strike="noStrike" cap="none">
              <a:solidFill>
                <a:srgbClr val="1F1F1F"/>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ctr"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7" name="Google Shape;107;g307ba1ff3eb_0_7"/>
          <p:cNvSpPr txBox="1"/>
          <p:nvPr/>
        </p:nvSpPr>
        <p:spPr>
          <a:xfrm>
            <a:off x="6400800" y="6441996"/>
            <a:ext cx="53625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307ba1ff3eb_0_13"/>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3" name="Google Shape;113;g307ba1ff3eb_0_13"/>
          <p:cNvSpPr txBox="1"/>
          <p:nvPr/>
        </p:nvSpPr>
        <p:spPr>
          <a:xfrm>
            <a:off x="1524000" y="313394"/>
            <a:ext cx="9144000" cy="64941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3200"/>
              <a:buFont typeface="Arial"/>
              <a:buNone/>
            </a:pPr>
            <a:r>
              <a:rPr lang="it-IT" sz="3200" b="1" i="0" u="none" strike="noStrike" cap="none">
                <a:solidFill>
                  <a:schemeClr val="dk1"/>
                </a:solidFill>
                <a:latin typeface="Calibri"/>
                <a:ea typeface="Calibri"/>
                <a:cs typeface="Calibri"/>
                <a:sym typeface="Calibri"/>
              </a:rPr>
              <a:t>One on One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2800"/>
              <a:buFont typeface="Arial"/>
              <a:buNone/>
            </a:pPr>
            <a:endParaRPr sz="2400" b="1" i="0" u="none" strike="noStrike" cap="none">
              <a:solidFill>
                <a:schemeClr val="dk1"/>
              </a:solidFill>
              <a:latin typeface="Calibri"/>
              <a:ea typeface="Calibri"/>
              <a:cs typeface="Calibri"/>
              <a:sym typeface="Calibri"/>
            </a:endParaRPr>
          </a:p>
          <a:p>
            <a:pPr marL="342900" marR="0" lvl="0" indent="-342900" algn="just" rtl="0">
              <a:lnSpc>
                <a:spcPct val="115000"/>
              </a:lnSpc>
              <a:spcBef>
                <a:spcPts val="800"/>
              </a:spcBef>
              <a:spcAft>
                <a:spcPts val="0"/>
              </a:spcAft>
              <a:buClr>
                <a:schemeClr val="dk1"/>
              </a:buClr>
              <a:buSzPts val="2400"/>
              <a:buFont typeface="Calibri"/>
              <a:buChar char="-"/>
            </a:pPr>
            <a:r>
              <a:rPr lang="it-IT" sz="2400" b="0" i="0" u="none" strike="noStrike" cap="none">
                <a:solidFill>
                  <a:srgbClr val="1F1F1F"/>
                </a:solidFill>
                <a:latin typeface="Calibri"/>
                <a:ea typeface="Calibri"/>
                <a:cs typeface="Calibri"/>
                <a:sym typeface="Calibri"/>
              </a:rPr>
              <a:t>In my sessions I have a </a:t>
            </a:r>
            <a:r>
              <a:rPr lang="it-IT" sz="2400" b="1" i="0" u="none" strike="noStrike" cap="none">
                <a:solidFill>
                  <a:srgbClr val="1F1F1F"/>
                </a:solidFill>
                <a:latin typeface="Calibri"/>
                <a:ea typeface="Calibri"/>
                <a:cs typeface="Calibri"/>
                <a:sym typeface="Calibri"/>
              </a:rPr>
              <a:t>new and different approach</a:t>
            </a:r>
            <a:r>
              <a:rPr lang="it-IT" sz="2400" b="0" i="0" u="none" strike="noStrike" cap="none">
                <a:solidFill>
                  <a:srgbClr val="1F1F1F"/>
                </a:solidFill>
                <a:latin typeface="Calibri"/>
                <a:ea typeface="Calibri"/>
                <a:cs typeface="Calibri"/>
                <a:sym typeface="Calibri"/>
              </a:rPr>
              <a:t> compared to the classic therapeutic approach usually used by a psychiatrist and/or psychologist</a:t>
            </a:r>
            <a:endParaRPr sz="2400" b="0" i="0" u="none" strike="noStrike" cap="none">
              <a:solidFill>
                <a:srgbClr val="1F1F1F"/>
              </a:solidFill>
              <a:latin typeface="Calibri"/>
              <a:ea typeface="Calibri"/>
              <a:cs typeface="Calibri"/>
              <a:sym typeface="Calibri"/>
            </a:endParaRPr>
          </a:p>
          <a:p>
            <a:pPr marL="342900" marR="0" lvl="0" indent="-342900" algn="just" rtl="0">
              <a:lnSpc>
                <a:spcPct val="115000"/>
              </a:lnSpc>
              <a:spcBef>
                <a:spcPts val="800"/>
              </a:spcBef>
              <a:spcAft>
                <a:spcPts val="0"/>
              </a:spcAft>
              <a:buClr>
                <a:schemeClr val="dk1"/>
              </a:buClr>
              <a:buSzPts val="2400"/>
              <a:buFont typeface="Calibri"/>
              <a:buChar char="-"/>
            </a:pPr>
            <a:r>
              <a:rPr lang="it-IT" sz="2400" b="0" i="0" u="none" strike="noStrike" cap="none">
                <a:solidFill>
                  <a:srgbClr val="1F1F1F"/>
                </a:solidFill>
                <a:latin typeface="Calibri"/>
                <a:ea typeface="Calibri"/>
                <a:cs typeface="Calibri"/>
                <a:sym typeface="Calibri"/>
              </a:rPr>
              <a:t>As a </a:t>
            </a:r>
            <a:r>
              <a:rPr lang="it-IT" sz="2400" b="1" i="0" u="none" strike="noStrike" cap="none">
                <a:solidFill>
                  <a:srgbClr val="1F1F1F"/>
                </a:solidFill>
                <a:latin typeface="Calibri"/>
                <a:ea typeface="Calibri"/>
                <a:cs typeface="Calibri"/>
                <a:sym typeface="Calibri"/>
              </a:rPr>
              <a:t>clinical pharmacologist</a:t>
            </a:r>
            <a:r>
              <a:rPr lang="it-IT" sz="2400" b="0" i="0" u="none" strike="noStrike" cap="none">
                <a:solidFill>
                  <a:srgbClr val="1F1F1F"/>
                </a:solidFill>
                <a:latin typeface="Calibri"/>
                <a:ea typeface="Calibri"/>
                <a:cs typeface="Calibri"/>
                <a:sym typeface="Calibri"/>
              </a:rPr>
              <a:t> I work on understanding the interaction of substances with the organism and the consequent effects generated with the consolidation of certain habits</a:t>
            </a:r>
            <a:endParaRPr sz="2400" b="0" i="0" u="none" strike="noStrike" cap="none">
              <a:solidFill>
                <a:srgbClr val="1F1F1F"/>
              </a:solidFill>
              <a:latin typeface="Calibri"/>
              <a:ea typeface="Calibri"/>
              <a:cs typeface="Calibri"/>
              <a:sym typeface="Calibri"/>
            </a:endParaRPr>
          </a:p>
          <a:p>
            <a:pPr marL="457200" marR="38100" lvl="0" indent="-381000" algn="l" rtl="0">
              <a:lnSpc>
                <a:spcPct val="128571"/>
              </a:lnSpc>
              <a:spcBef>
                <a:spcPts val="0"/>
              </a:spcBef>
              <a:spcAft>
                <a:spcPts val="0"/>
              </a:spcAft>
              <a:buClr>
                <a:schemeClr val="dk1"/>
              </a:buClr>
              <a:buSzPts val="2400"/>
              <a:buFont typeface="Calibri"/>
              <a:buChar char="-"/>
            </a:pPr>
            <a:r>
              <a:rPr lang="it-IT" sz="2400" b="0" i="0" u="none" strike="noStrike" cap="none">
                <a:solidFill>
                  <a:srgbClr val="1F1F1F"/>
                </a:solidFill>
                <a:latin typeface="Calibri"/>
                <a:ea typeface="Calibri"/>
                <a:cs typeface="Calibri"/>
                <a:sym typeface="Calibri"/>
              </a:rPr>
              <a:t>The specific study in the field of addictions led me to develop understanding even where there were no substances </a:t>
            </a:r>
            <a:r>
              <a:rPr lang="it-IT" sz="2400" b="1" i="0" u="none" strike="noStrike" cap="none">
                <a:solidFill>
                  <a:srgbClr val="1F1F1F"/>
                </a:solidFill>
                <a:latin typeface="Calibri"/>
                <a:ea typeface="Calibri"/>
                <a:cs typeface="Calibri"/>
                <a:sym typeface="Calibri"/>
              </a:rPr>
              <a:t>but behaviors,</a:t>
            </a:r>
            <a:r>
              <a:rPr lang="it-IT" sz="2400" b="0" i="0" u="none" strike="noStrike" cap="none">
                <a:solidFill>
                  <a:srgbClr val="1F1F1F"/>
                </a:solidFill>
                <a:latin typeface="Calibri"/>
                <a:ea typeface="Calibri"/>
                <a:cs typeface="Calibri"/>
                <a:sym typeface="Calibri"/>
              </a:rPr>
              <a:t> behaviors that lead to the same effect.</a:t>
            </a:r>
            <a:endParaRPr sz="2400" b="0" i="0" u="none" strike="noStrike" cap="none">
              <a:solidFill>
                <a:srgbClr val="1F1F1F"/>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ctr"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4" name="Google Shape;114;g307ba1ff3eb_0_13"/>
          <p:cNvSpPr txBox="1"/>
          <p:nvPr/>
        </p:nvSpPr>
        <p:spPr>
          <a:xfrm>
            <a:off x="6384471" y="6416958"/>
            <a:ext cx="53871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307ba1ff3eb_0_19"/>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g307ba1ff3eb_0_19"/>
          <p:cNvSpPr txBox="1"/>
          <p:nvPr/>
        </p:nvSpPr>
        <p:spPr>
          <a:xfrm>
            <a:off x="1523998" y="842359"/>
            <a:ext cx="9144000" cy="65826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3200"/>
              <a:buFont typeface="Arial"/>
              <a:buNone/>
            </a:pPr>
            <a:r>
              <a:rPr lang="it-IT" sz="3000" b="1" i="0" u="none" strike="noStrike" cap="none">
                <a:solidFill>
                  <a:srgbClr val="1F1F1F"/>
                </a:solidFill>
                <a:latin typeface="Calibri"/>
                <a:ea typeface="Calibri"/>
                <a:cs typeface="Calibri"/>
                <a:sym typeface="Calibri"/>
              </a:rPr>
              <a:t>How I help my patients:</a:t>
            </a:r>
            <a:endParaRPr sz="3000" b="1" i="0" u="none" strike="noStrike" cap="none">
              <a:solidFill>
                <a:srgbClr val="1F1F1F"/>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3200"/>
              <a:buFont typeface="Arial"/>
              <a:buNone/>
            </a:pPr>
            <a:endParaRPr sz="2800" b="1" i="0" u="none" strike="noStrike" cap="none">
              <a:solidFill>
                <a:srgbClr val="1F1F1F"/>
              </a:solidFill>
              <a:highlight>
                <a:srgbClr val="FFFFFF"/>
              </a:highlight>
              <a:latin typeface="Calibri"/>
              <a:ea typeface="Calibri"/>
              <a:cs typeface="Calibri"/>
              <a:sym typeface="Calibri"/>
            </a:endParaRPr>
          </a:p>
          <a:p>
            <a:pPr marL="342900" marR="0" lvl="0" indent="-342900" algn="just" rtl="0">
              <a:lnSpc>
                <a:spcPct val="115000"/>
              </a:lnSpc>
              <a:spcBef>
                <a:spcPts val="800"/>
              </a:spcBef>
              <a:spcAft>
                <a:spcPts val="0"/>
              </a:spcAft>
              <a:buClr>
                <a:srgbClr val="1F1F1F"/>
              </a:buClr>
              <a:buSzPts val="2400"/>
              <a:buFont typeface="Calibri"/>
              <a:buChar char="-"/>
            </a:pPr>
            <a:r>
              <a:rPr lang="it-IT" sz="2400" b="0" i="0" u="none" strike="noStrike" cap="none">
                <a:solidFill>
                  <a:srgbClr val="1F1F1F"/>
                </a:solidFill>
                <a:latin typeface="Calibri"/>
                <a:ea typeface="Calibri"/>
                <a:cs typeface="Calibri"/>
                <a:sym typeface="Calibri"/>
              </a:rPr>
              <a:t>By increasing awareness and understanding and giving them real </a:t>
            </a:r>
            <a:r>
              <a:rPr lang="it-IT" sz="2400" b="1" i="0" u="none" strike="noStrike" cap="none">
                <a:solidFill>
                  <a:srgbClr val="1F1F1F"/>
                </a:solidFill>
                <a:latin typeface="Calibri"/>
                <a:ea typeface="Calibri"/>
                <a:cs typeface="Calibri"/>
                <a:sym typeface="Calibri"/>
              </a:rPr>
              <a:t>"training" </a:t>
            </a:r>
            <a:r>
              <a:rPr lang="it-IT" sz="2400" b="0" i="0" u="none" strike="noStrike" cap="none">
                <a:solidFill>
                  <a:srgbClr val="1F1F1F"/>
                </a:solidFill>
                <a:latin typeface="Calibri"/>
                <a:ea typeface="Calibri"/>
                <a:cs typeface="Calibri"/>
                <a:sym typeface="Calibri"/>
              </a:rPr>
              <a:t>on these issues, in order to make them </a:t>
            </a:r>
            <a:r>
              <a:rPr lang="it-IT" sz="2400" b="1" i="0" u="none" strike="noStrike" cap="none">
                <a:solidFill>
                  <a:srgbClr val="1F1F1F"/>
                </a:solidFill>
                <a:latin typeface="Calibri"/>
                <a:ea typeface="Calibri"/>
                <a:cs typeface="Calibri"/>
                <a:sym typeface="Calibri"/>
              </a:rPr>
              <a:t>"experts" of their case</a:t>
            </a:r>
            <a:endParaRPr sz="2400" b="1" i="0" u="none" strike="noStrike" cap="none">
              <a:solidFill>
                <a:srgbClr val="1F1F1F"/>
              </a:solidFill>
              <a:latin typeface="Calibri"/>
              <a:ea typeface="Calibri"/>
              <a:cs typeface="Calibri"/>
              <a:sym typeface="Calibri"/>
            </a:endParaRPr>
          </a:p>
          <a:p>
            <a:pPr marL="457200" marR="0" lvl="0" indent="0" algn="just" rtl="0">
              <a:lnSpc>
                <a:spcPct val="115000"/>
              </a:lnSpc>
              <a:spcBef>
                <a:spcPts val="800"/>
              </a:spcBef>
              <a:spcAft>
                <a:spcPts val="0"/>
              </a:spcAft>
              <a:buClr>
                <a:srgbClr val="000000"/>
              </a:buClr>
              <a:buSzPts val="2400"/>
              <a:buFont typeface="Arial"/>
              <a:buNone/>
            </a:pPr>
            <a:endParaRPr sz="2400" b="1" i="0" u="none" strike="noStrike" cap="none">
              <a:solidFill>
                <a:srgbClr val="1F1F1F"/>
              </a:solidFill>
              <a:latin typeface="Calibri"/>
              <a:ea typeface="Calibri"/>
              <a:cs typeface="Calibri"/>
              <a:sym typeface="Calibri"/>
            </a:endParaRPr>
          </a:p>
          <a:p>
            <a:pPr marL="457200" marR="38100" lvl="0" indent="-381000" algn="l" rtl="0">
              <a:lnSpc>
                <a:spcPct val="128571"/>
              </a:lnSpc>
              <a:spcBef>
                <a:spcPts val="0"/>
              </a:spcBef>
              <a:spcAft>
                <a:spcPts val="0"/>
              </a:spcAft>
              <a:buClr>
                <a:srgbClr val="1F1F1F"/>
              </a:buClr>
              <a:buSzPts val="2400"/>
              <a:buFont typeface="Calibri"/>
              <a:buChar char="-"/>
            </a:pPr>
            <a:r>
              <a:rPr lang="it-IT" sz="2400" b="0" i="0" u="none" strike="noStrike" cap="none">
                <a:solidFill>
                  <a:srgbClr val="1F1F1F"/>
                </a:solidFill>
                <a:latin typeface="Calibri"/>
                <a:ea typeface="Calibri"/>
                <a:cs typeface="Calibri"/>
                <a:sym typeface="Calibri"/>
              </a:rPr>
              <a:t>Experiencing the situation </a:t>
            </a:r>
            <a:r>
              <a:rPr lang="it-IT" sz="2400" b="1" i="0" u="none" strike="noStrike" cap="none">
                <a:solidFill>
                  <a:srgbClr val="1F1F1F"/>
                </a:solidFill>
                <a:latin typeface="Calibri"/>
                <a:ea typeface="Calibri"/>
                <a:cs typeface="Calibri"/>
                <a:sym typeface="Calibri"/>
              </a:rPr>
              <a:t>no longer as an "illness" </a:t>
            </a:r>
            <a:r>
              <a:rPr lang="it-IT" sz="2400" b="0" i="0" u="none" strike="noStrike" cap="none">
                <a:solidFill>
                  <a:srgbClr val="1F1F1F"/>
                </a:solidFill>
                <a:latin typeface="Calibri"/>
                <a:ea typeface="Calibri"/>
                <a:cs typeface="Calibri"/>
                <a:sym typeface="Calibri"/>
              </a:rPr>
              <a:t>but rather as a "personal strategy" for coping with old experiences and accompanying them, thanks to the new tools acquired, in the "elaboration" of these behaviors in a more 'functional' dimension aimed at their </a:t>
            </a:r>
            <a:r>
              <a:rPr lang="it-IT" sz="2400" b="1" i="0" u="none" strike="noStrike" cap="none">
                <a:solidFill>
                  <a:srgbClr val="1F1F1F"/>
                </a:solidFill>
                <a:latin typeface="Calibri"/>
                <a:ea typeface="Calibri"/>
                <a:cs typeface="Calibri"/>
                <a:sym typeface="Calibri"/>
              </a:rPr>
              <a:t>resolution.</a:t>
            </a:r>
            <a:endParaRPr sz="2400" b="1" i="0" u="none" strike="noStrike" cap="none">
              <a:solidFill>
                <a:srgbClr val="1F1F1F"/>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endParaRPr sz="2400" b="1" i="0" u="none" strike="noStrike" cap="none">
              <a:solidFill>
                <a:schemeClr val="dk1"/>
              </a:solidFill>
              <a:latin typeface="Calibri"/>
              <a:ea typeface="Calibri"/>
              <a:cs typeface="Calibri"/>
              <a:sym typeface="Calibri"/>
            </a:endParaRPr>
          </a:p>
          <a:p>
            <a:pPr marL="0" marR="0" lvl="0" indent="0" algn="ctr"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1" name="Google Shape;121;g307ba1ff3eb_0_19"/>
          <p:cNvSpPr txBox="1"/>
          <p:nvPr/>
        </p:nvSpPr>
        <p:spPr>
          <a:xfrm>
            <a:off x="6376307" y="6406022"/>
            <a:ext cx="53871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307ba1ff3eb_0_25"/>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7" name="Google Shape;127;g307ba1ff3eb_0_25"/>
          <p:cNvSpPr txBox="1"/>
          <p:nvPr/>
        </p:nvSpPr>
        <p:spPr>
          <a:xfrm>
            <a:off x="1523999" y="570048"/>
            <a:ext cx="9144000" cy="6255600"/>
          </a:xfrm>
          <a:prstGeom prst="rect">
            <a:avLst/>
          </a:prstGeom>
          <a:noFill/>
          <a:ln>
            <a:noFill/>
          </a:ln>
        </p:spPr>
        <p:txBody>
          <a:bodyPr spcFirstLastPara="1" wrap="square" lIns="91425" tIns="45700" rIns="91425" bIns="45700" anchor="t" anchorCtr="0">
            <a:spAutoFit/>
          </a:bodyPr>
          <a:lstStyle/>
          <a:p>
            <a:pPr marL="0" marR="38100" lvl="0" indent="0" algn="ctr" rtl="0">
              <a:lnSpc>
                <a:spcPct val="128571"/>
              </a:lnSpc>
              <a:spcBef>
                <a:spcPts val="0"/>
              </a:spcBef>
              <a:spcAft>
                <a:spcPts val="0"/>
              </a:spcAft>
              <a:buClr>
                <a:schemeClr val="dk1"/>
              </a:buClr>
              <a:buSzPts val="1100"/>
              <a:buFont typeface="Arial"/>
              <a:buNone/>
            </a:pPr>
            <a:r>
              <a:rPr lang="it-IT" sz="3000" b="1" i="0" u="none" strike="noStrike" cap="none">
                <a:solidFill>
                  <a:srgbClr val="1F1F1F"/>
                </a:solidFill>
                <a:latin typeface="Calibri"/>
                <a:ea typeface="Calibri"/>
                <a:cs typeface="Calibri"/>
                <a:sym typeface="Calibri"/>
              </a:rPr>
              <a:t>Patience, embracement, empathy and depth in listening</a:t>
            </a:r>
            <a:endParaRPr sz="3000" b="1" i="0" u="none" strike="noStrike" cap="none">
              <a:solidFill>
                <a:srgbClr val="1F1F1F"/>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800"/>
              <a:buFont typeface="Arial"/>
              <a:buNone/>
            </a:pPr>
            <a:endParaRPr sz="2400" b="1" i="0" u="none" strike="noStrike" cap="none">
              <a:solidFill>
                <a:srgbClr val="000000"/>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ts val="2800"/>
              <a:buFont typeface="Arial"/>
              <a:buNone/>
            </a:pPr>
            <a:r>
              <a:rPr lang="it-IT" sz="2400" b="0" i="0" u="none" strike="noStrike" cap="none">
                <a:solidFill>
                  <a:srgbClr val="1F1F1F"/>
                </a:solidFill>
                <a:latin typeface="Calibri"/>
                <a:ea typeface="Calibri"/>
                <a:cs typeface="Calibri"/>
                <a:sym typeface="Calibri"/>
              </a:rPr>
              <a:t>They are fundamental and characterizing aspects of my sessions leading people to open up completely with serenity and trust. Very important aspects indeed that I’d rather call </a:t>
            </a:r>
            <a:r>
              <a:rPr lang="it-IT" sz="2400" b="1" i="0" u="none" strike="noStrike" cap="none">
                <a:solidFill>
                  <a:srgbClr val="1F1F1F"/>
                </a:solidFill>
                <a:latin typeface="Calibri"/>
                <a:ea typeface="Calibri"/>
                <a:cs typeface="Calibri"/>
                <a:sym typeface="Calibri"/>
              </a:rPr>
              <a:t>indispensable </a:t>
            </a:r>
            <a:r>
              <a:rPr lang="it-IT" sz="2400" b="0" i="0" u="none" strike="noStrike" cap="none">
                <a:solidFill>
                  <a:srgbClr val="1F1F1F"/>
                </a:solidFill>
                <a:latin typeface="Calibri"/>
                <a:ea typeface="Calibri"/>
                <a:cs typeface="Calibri"/>
                <a:sym typeface="Calibri"/>
              </a:rPr>
              <a:t>in this connection about to be created.</a:t>
            </a:r>
            <a:endParaRPr sz="2400" b="0" i="0" u="none" strike="noStrike" cap="none">
              <a:solidFill>
                <a:srgbClr val="1F1F1F"/>
              </a:solidFill>
              <a:latin typeface="Calibri"/>
              <a:ea typeface="Calibri"/>
              <a:cs typeface="Calibri"/>
              <a:sym typeface="Calibri"/>
            </a:endParaRPr>
          </a:p>
          <a:p>
            <a:pPr marL="0" marR="38100" lvl="0" indent="0" algn="l" rtl="0">
              <a:lnSpc>
                <a:spcPct val="128571"/>
              </a:lnSpc>
              <a:spcBef>
                <a:spcPts val="0"/>
              </a:spcBef>
              <a:spcAft>
                <a:spcPts val="0"/>
              </a:spcAft>
              <a:buClr>
                <a:schemeClr val="dk1"/>
              </a:buClr>
              <a:buSzPts val="1100"/>
              <a:buFont typeface="Arial"/>
              <a:buNone/>
            </a:pPr>
            <a:r>
              <a:rPr lang="it-IT" sz="2400" b="0" i="0" u="none" strike="noStrike" cap="none">
                <a:solidFill>
                  <a:srgbClr val="1F1F1F"/>
                </a:solidFill>
                <a:latin typeface="Calibri"/>
                <a:ea typeface="Calibri"/>
                <a:cs typeface="Calibri"/>
                <a:sym typeface="Calibri"/>
              </a:rPr>
              <a:t>In addition to my 14 years of study and many years of work, I believe that </a:t>
            </a:r>
            <a:r>
              <a:rPr lang="it-IT" sz="2400" b="1" i="0" u="none" strike="noStrike" cap="none">
                <a:solidFill>
                  <a:srgbClr val="1F1F1F"/>
                </a:solidFill>
                <a:latin typeface="Calibri"/>
                <a:ea typeface="Calibri"/>
                <a:cs typeface="Calibri"/>
                <a:sym typeface="Calibri"/>
              </a:rPr>
              <a:t>my passion and also my personal experience </a:t>
            </a:r>
            <a:r>
              <a:rPr lang="it-IT" sz="2400" b="0" i="0" u="none" strike="noStrike" cap="none">
                <a:solidFill>
                  <a:srgbClr val="1F1F1F"/>
                </a:solidFill>
                <a:latin typeface="Calibri"/>
                <a:ea typeface="Calibri"/>
                <a:cs typeface="Calibri"/>
                <a:sym typeface="Calibri"/>
              </a:rPr>
              <a:t>with bulimia and anorexia, which transformed then into a great strength by creating a healthy and peaceful life, are the real and very strong push and motivation in my attitude to helping those going through these "difficulties".</a:t>
            </a:r>
            <a:endParaRPr sz="2400" b="0" i="0" u="none" strike="noStrike" cap="none">
              <a:solidFill>
                <a:srgbClr val="1F1F1F"/>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8" name="Google Shape;128;g307ba1ff3eb_0_25"/>
          <p:cNvSpPr txBox="1"/>
          <p:nvPr/>
        </p:nvSpPr>
        <p:spPr>
          <a:xfrm>
            <a:off x="6400800" y="6390006"/>
            <a:ext cx="53706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307ba1ff3eb_0_31"/>
          <p:cNvSpPr/>
          <p:nvPr/>
        </p:nvSpPr>
        <p:spPr>
          <a:xfrm rot="10800000" flipH="1">
            <a:off x="1524001" y="6242352"/>
            <a:ext cx="9144000" cy="45600"/>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g307ba1ff3eb_0_31"/>
          <p:cNvSpPr txBox="1"/>
          <p:nvPr/>
        </p:nvSpPr>
        <p:spPr>
          <a:xfrm>
            <a:off x="1524001" y="1415589"/>
            <a:ext cx="9144000" cy="49575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3200"/>
              <a:buFont typeface="Arial"/>
              <a:buNone/>
            </a:pPr>
            <a:r>
              <a:rPr lang="it-IT" sz="3200" b="1" i="0" u="none" strike="noStrike" cap="none">
                <a:solidFill>
                  <a:schemeClr val="dk1"/>
                </a:solidFill>
                <a:latin typeface="Calibri"/>
                <a:ea typeface="Calibri"/>
                <a:cs typeface="Calibri"/>
                <a:sym typeface="Calibri"/>
              </a:rPr>
              <a:t>One on One Support</a:t>
            </a:r>
            <a:endParaRPr sz="1400" b="0" i="0" u="none" strike="noStrike" cap="none">
              <a:solidFill>
                <a:srgbClr val="000000"/>
              </a:solidFill>
              <a:latin typeface="Arial"/>
              <a:ea typeface="Arial"/>
              <a:cs typeface="Arial"/>
              <a:sym typeface="Arial"/>
            </a:endParaRPr>
          </a:p>
          <a:p>
            <a:pPr marL="0" marR="0" lvl="0" indent="0" algn="ctr" rtl="0">
              <a:lnSpc>
                <a:spcPct val="115000"/>
              </a:lnSpc>
              <a:spcBef>
                <a:spcPts val="800"/>
              </a:spcBef>
              <a:spcAft>
                <a:spcPts val="0"/>
              </a:spcAft>
              <a:buClr>
                <a:srgbClr val="000000"/>
              </a:buClr>
              <a:buSzPts val="3200"/>
              <a:buFont typeface="Arial"/>
              <a:buNone/>
            </a:pPr>
            <a:endParaRPr sz="3200" b="1" i="0" u="none" strike="noStrike" cap="none">
              <a:solidFill>
                <a:schemeClr val="dk1"/>
              </a:solidFill>
              <a:latin typeface="Calibri"/>
              <a:ea typeface="Calibri"/>
              <a:cs typeface="Calibri"/>
              <a:sym typeface="Calibri"/>
            </a:endParaRPr>
          </a:p>
          <a:p>
            <a:pPr marL="0" marR="38100" lvl="0" indent="0" algn="l" rtl="0">
              <a:lnSpc>
                <a:spcPct val="128571"/>
              </a:lnSpc>
              <a:spcBef>
                <a:spcPts val="0"/>
              </a:spcBef>
              <a:spcAft>
                <a:spcPts val="0"/>
              </a:spcAft>
              <a:buClr>
                <a:schemeClr val="dk1"/>
              </a:buClr>
              <a:buSzPts val="1100"/>
              <a:buFont typeface="Arial"/>
              <a:buNone/>
            </a:pPr>
            <a:r>
              <a:rPr lang="it-IT" sz="3000" b="0" i="0" u="none" strike="noStrike" cap="none">
                <a:solidFill>
                  <a:srgbClr val="1F1F1F"/>
                </a:solidFill>
                <a:latin typeface="Calibri"/>
                <a:ea typeface="Calibri"/>
                <a:cs typeface="Calibri"/>
                <a:sym typeface="Calibri"/>
              </a:rPr>
              <a:t>For those who are trying to lose weight while </a:t>
            </a:r>
            <a:r>
              <a:rPr lang="it-IT" sz="3000" b="1" i="0" u="none" strike="noStrike" cap="none">
                <a:solidFill>
                  <a:srgbClr val="1F1F1F"/>
                </a:solidFill>
                <a:latin typeface="Calibri"/>
                <a:ea typeface="Calibri"/>
                <a:cs typeface="Calibri"/>
                <a:sym typeface="Calibri"/>
              </a:rPr>
              <a:t>undertaking a pharmacological path,</a:t>
            </a:r>
            <a:r>
              <a:rPr lang="it-IT" sz="3000" b="0" i="0" u="none" strike="noStrike" cap="none">
                <a:solidFill>
                  <a:srgbClr val="1F1F1F"/>
                </a:solidFill>
                <a:latin typeface="Calibri"/>
                <a:ea typeface="Calibri"/>
                <a:cs typeface="Calibri"/>
                <a:sym typeface="Calibri"/>
              </a:rPr>
              <a:t> I accompany this therapy with an integrated support that makes it truly effective while maintaining stable results over time.</a:t>
            </a:r>
            <a:endParaRPr sz="3000" b="0" i="0" u="none" strike="noStrike" cap="none">
              <a:solidFill>
                <a:srgbClr val="1F1F1F"/>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800"/>
              <a:buFont typeface="Arial"/>
              <a:buNone/>
            </a:pPr>
            <a:endParaRPr sz="2800" b="0" i="0" u="none" strike="noStrike" cap="none">
              <a:solidFill>
                <a:schemeClr val="dk1"/>
              </a:solidFill>
              <a:latin typeface="Calibri"/>
              <a:ea typeface="Calibri"/>
              <a:cs typeface="Calibri"/>
              <a:sym typeface="Calibri"/>
            </a:endParaRPr>
          </a:p>
          <a:p>
            <a:pPr marL="0" marR="0" lvl="0" indent="0" algn="ctr"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5" name="Google Shape;135;g307ba1ff3eb_0_31"/>
          <p:cNvSpPr txBox="1"/>
          <p:nvPr/>
        </p:nvSpPr>
        <p:spPr>
          <a:xfrm>
            <a:off x="6376307" y="6397858"/>
            <a:ext cx="54033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3"/>
          <p:cNvSpPr/>
          <p:nvPr/>
        </p:nvSpPr>
        <p:spPr>
          <a:xfrm rot="10800000" flipH="1">
            <a:off x="1524001" y="6242233"/>
            <a:ext cx="9144000" cy="45719"/>
          </a:xfrm>
          <a:prstGeom prst="rect">
            <a:avLst/>
          </a:prstGeom>
          <a:solidFill>
            <a:schemeClr val="lt1"/>
          </a:solidFill>
          <a:ln w="9525" cap="flat" cmpd="sng">
            <a:solidFill>
              <a:srgbClr val="BFBFBF"/>
            </a:solidFill>
            <a:prstDash val="solid"/>
            <a:miter lim="800000"/>
            <a:headEnd type="none" w="sm" len="sm"/>
            <a:tailEnd type="none" w="sm" len="sm"/>
          </a:ln>
          <a:effectLst>
            <a:outerShdw blurRad="50800" dist="38100" dir="54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1" name="Google Shape;141;p3"/>
          <p:cNvSpPr txBox="1"/>
          <p:nvPr/>
        </p:nvSpPr>
        <p:spPr>
          <a:xfrm>
            <a:off x="1523999" y="787535"/>
            <a:ext cx="9144000" cy="52830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rgbClr val="000000"/>
              </a:buClr>
              <a:buSzPts val="2800"/>
              <a:buFont typeface="Arial"/>
              <a:buNone/>
            </a:pPr>
            <a:r>
              <a:rPr lang="it-IT" sz="2800" b="1" i="0" u="none" strike="noStrike" cap="none">
                <a:solidFill>
                  <a:srgbClr val="000000"/>
                </a:solidFill>
                <a:latin typeface="Calibri"/>
                <a:ea typeface="Calibri"/>
                <a:cs typeface="Calibri"/>
                <a:sym typeface="Calibri"/>
              </a:rPr>
              <a:t>Prevention and Maintenance</a:t>
            </a:r>
            <a:endParaRPr sz="2800" b="0" i="0" u="none" strike="noStrike" cap="none">
              <a:solidFill>
                <a:srgbClr val="000000"/>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a:p>
            <a:pPr marL="0" marR="0" lvl="0" indent="0" algn="just" rtl="0">
              <a:lnSpc>
                <a:spcPct val="115000"/>
              </a:lnSpc>
              <a:spcBef>
                <a:spcPts val="800"/>
              </a:spcBef>
              <a:spcAft>
                <a:spcPts val="0"/>
              </a:spcAft>
              <a:buClr>
                <a:srgbClr val="000000"/>
              </a:buClr>
              <a:buSzPts val="2400"/>
              <a:buFont typeface="Arial"/>
              <a:buNone/>
            </a:pPr>
            <a:r>
              <a:rPr lang="it-IT" sz="2400" b="0" i="0" u="none" strike="noStrike" cap="none">
                <a:solidFill>
                  <a:srgbClr val="000000"/>
                </a:solidFill>
                <a:latin typeface="Calibri"/>
                <a:ea typeface="Calibri"/>
                <a:cs typeface="Calibri"/>
                <a:sym typeface="Calibri"/>
              </a:rPr>
              <a:t>‘Wellbeing’ course for learning skills, ‘Lifeskills’, to become increasingly aware and capable of:</a:t>
            </a:r>
            <a:endParaRPr sz="2400" b="0" i="0" u="none" strike="noStrike" cap="none">
              <a:solidFill>
                <a:schemeClr val="dk1"/>
              </a:solidFill>
              <a:latin typeface="Calibri"/>
              <a:ea typeface="Calibri"/>
              <a:cs typeface="Calibri"/>
              <a:sym typeface="Calibri"/>
            </a:endParaRPr>
          </a:p>
          <a:p>
            <a:pPr marL="457200" marR="0" lvl="0" indent="0" algn="just" rtl="0">
              <a:lnSpc>
                <a:spcPct val="115000"/>
              </a:lnSpc>
              <a:spcBef>
                <a:spcPts val="800"/>
              </a:spcBef>
              <a:spcAft>
                <a:spcPts val="0"/>
              </a:spcAft>
              <a:buClr>
                <a:srgbClr val="000000"/>
              </a:buClr>
              <a:buSzPts val="2400"/>
              <a:buFont typeface="Arial"/>
              <a:buNone/>
            </a:pPr>
            <a:r>
              <a:rPr lang="it-IT" sz="2400" b="0" i="0" u="none" strike="noStrike" cap="none">
                <a:solidFill>
                  <a:srgbClr val="000000"/>
                </a:solidFill>
                <a:latin typeface="Calibri"/>
                <a:ea typeface="Calibri"/>
                <a:cs typeface="Calibri"/>
                <a:sym typeface="Calibri"/>
              </a:rPr>
              <a:t> </a:t>
            </a:r>
            <a:endParaRPr sz="2400" b="0" i="0" u="none" strike="noStrike" cap="none">
              <a:solidFill>
                <a:schemeClr val="dk1"/>
              </a:solidFill>
              <a:latin typeface="Calibri"/>
              <a:ea typeface="Calibri"/>
              <a:cs typeface="Calibri"/>
              <a:sym typeface="Calibri"/>
            </a:endParaRPr>
          </a:p>
          <a:p>
            <a:pPr marL="457200" marR="38100" lvl="0" indent="-381000" algn="l" rtl="0">
              <a:lnSpc>
                <a:spcPct val="128571"/>
              </a:lnSpc>
              <a:spcBef>
                <a:spcPts val="0"/>
              </a:spcBef>
              <a:spcAft>
                <a:spcPts val="0"/>
              </a:spcAft>
              <a:buClr>
                <a:srgbClr val="000000"/>
              </a:buClr>
              <a:buSzPts val="2400"/>
              <a:buFont typeface="Calibri"/>
              <a:buAutoNum type="arabicPeriod"/>
            </a:pPr>
            <a:r>
              <a:rPr lang="it-IT" sz="2100" b="0" i="0" u="none" strike="noStrike" cap="none">
                <a:solidFill>
                  <a:srgbClr val="1F1F1F"/>
                </a:solidFill>
                <a:latin typeface="Arial"/>
                <a:ea typeface="Arial"/>
                <a:cs typeface="Arial"/>
                <a:sym typeface="Arial"/>
              </a:rPr>
              <a:t>Changing habits, not only linked to the way of acting, but also to the way of thinking and approaching.</a:t>
            </a:r>
            <a:endParaRPr sz="2100" b="0" i="0" u="none" strike="noStrike" cap="none">
              <a:solidFill>
                <a:srgbClr val="1F1F1F"/>
              </a:solidFill>
              <a:latin typeface="Arial"/>
              <a:ea typeface="Arial"/>
              <a:cs typeface="Arial"/>
              <a:sym typeface="Arial"/>
            </a:endParaRPr>
          </a:p>
          <a:p>
            <a:pPr marL="457200" marR="38100" lvl="0" indent="0" algn="l" rtl="0">
              <a:lnSpc>
                <a:spcPct val="128571"/>
              </a:lnSpc>
              <a:spcBef>
                <a:spcPts val="0"/>
              </a:spcBef>
              <a:spcAft>
                <a:spcPts val="0"/>
              </a:spcAft>
              <a:buClr>
                <a:srgbClr val="000000"/>
              </a:buClr>
              <a:buSzPts val="2100"/>
              <a:buFont typeface="Arial"/>
              <a:buNone/>
            </a:pPr>
            <a:endParaRPr sz="2100" b="0" i="0" u="none" strike="noStrike" cap="none">
              <a:solidFill>
                <a:srgbClr val="1F1F1F"/>
              </a:solidFill>
              <a:latin typeface="Arial"/>
              <a:ea typeface="Arial"/>
              <a:cs typeface="Arial"/>
              <a:sym typeface="Arial"/>
            </a:endParaRPr>
          </a:p>
          <a:p>
            <a:pPr marL="457200" marR="38100" lvl="0" indent="-361950" algn="l" rtl="0">
              <a:lnSpc>
                <a:spcPct val="128571"/>
              </a:lnSpc>
              <a:spcBef>
                <a:spcPts val="0"/>
              </a:spcBef>
              <a:spcAft>
                <a:spcPts val="0"/>
              </a:spcAft>
              <a:buClr>
                <a:srgbClr val="1F1F1F"/>
              </a:buClr>
              <a:buSzPts val="2100"/>
              <a:buFont typeface="Arial"/>
              <a:buAutoNum type="arabicPeriod"/>
            </a:pPr>
            <a:r>
              <a:rPr lang="it-IT" sz="2100" b="0" i="0" u="none" strike="noStrike" cap="none">
                <a:solidFill>
                  <a:srgbClr val="1F1F1F"/>
                </a:solidFill>
                <a:latin typeface="Arial"/>
                <a:ea typeface="Arial"/>
                <a:cs typeface="Arial"/>
                <a:sym typeface="Arial"/>
              </a:rPr>
              <a:t>Enhancing your autonomy (self-leadership), well-being and productivity.</a:t>
            </a:r>
            <a:endParaRPr sz="2100" b="0" i="0" u="none" strike="noStrike" cap="none">
              <a:solidFill>
                <a:srgbClr val="1F1F1F"/>
              </a:solidFill>
              <a:latin typeface="Arial"/>
              <a:ea typeface="Arial"/>
              <a:cs typeface="Arial"/>
              <a:sym typeface="Arial"/>
            </a:endParaRPr>
          </a:p>
          <a:p>
            <a:pPr marL="0" marR="38100" lvl="0" indent="0" algn="l" rtl="0">
              <a:lnSpc>
                <a:spcPct val="128571"/>
              </a:lnSpc>
              <a:spcBef>
                <a:spcPts val="0"/>
              </a:spcBef>
              <a:spcAft>
                <a:spcPts val="0"/>
              </a:spcAft>
              <a:buClr>
                <a:srgbClr val="000000"/>
              </a:buClr>
              <a:buSzPts val="2100"/>
              <a:buFont typeface="Arial"/>
              <a:buNone/>
            </a:pPr>
            <a:endParaRPr sz="2100" b="0" i="0" u="none" strike="noStrike" cap="none">
              <a:solidFill>
                <a:srgbClr val="1F1F1F"/>
              </a:solidFill>
              <a:latin typeface="Arial"/>
              <a:ea typeface="Arial"/>
              <a:cs typeface="Arial"/>
              <a:sym typeface="Arial"/>
            </a:endParaRPr>
          </a:p>
          <a:p>
            <a:pPr marL="0" marR="0" lvl="0" indent="0" algn="ctr" rtl="0">
              <a:lnSpc>
                <a:spcPct val="100000"/>
              </a:lnSpc>
              <a:spcBef>
                <a:spcPts val="80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2" name="Google Shape;142;p3"/>
          <p:cNvSpPr txBox="1"/>
          <p:nvPr/>
        </p:nvSpPr>
        <p:spPr>
          <a:xfrm>
            <a:off x="6368143" y="6439914"/>
            <a:ext cx="540336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rgbClr val="7F7F7F"/>
                </a:solidFill>
                <a:latin typeface="Calibri"/>
                <a:ea typeface="Calibri"/>
                <a:cs typeface="Calibri"/>
                <a:sym typeface="Calibri"/>
              </a:rPr>
              <a:t> </a:t>
            </a:r>
            <a:r>
              <a:rPr lang="it-IT" sz="1800" b="0" i="1" u="none" strike="noStrike" cap="none">
                <a:solidFill>
                  <a:srgbClr val="7F7F7F"/>
                </a:solidFill>
                <a:latin typeface="Calibri"/>
                <a:ea typeface="Calibri"/>
                <a:cs typeface="Calibri"/>
                <a:sym typeface="Calibri"/>
              </a:rPr>
              <a:t>Dott.ssa Sana Barada - www.sanafirenze.com</a:t>
            </a:r>
            <a:endParaRPr sz="1800" b="0" i="1" u="none" strike="noStrike" cap="none">
              <a:solidFill>
                <a:srgbClr val="7F7F7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1346</Words>
  <Application>Microsoft Macintosh PowerPoint</Application>
  <PresentationFormat>Widescreen</PresentationFormat>
  <Paragraphs>135</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Courier New</vt:lpstr>
      <vt:lpstr>Noto Sans Symbols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Sana Barada</dc:creator>
  <cp:lastModifiedBy>Sana Barada</cp:lastModifiedBy>
  <cp:revision>1</cp:revision>
  <dcterms:created xsi:type="dcterms:W3CDTF">2024-07-24T12:22:31Z</dcterms:created>
  <dcterms:modified xsi:type="dcterms:W3CDTF">2024-10-07T14:04:35Z</dcterms:modified>
</cp:coreProperties>
</file>